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717221-E3B3-47DA-B502-7F9816CB2AAE}">
  <a:tblStyle styleId="{D2717221-E3B3-47DA-B502-7F9816CB2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c09986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98c0998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8c09986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8c09986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2f345b0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b2f345b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49d297b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49d297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8c09986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8c0998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c09986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98c0998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.jpg"/><Relationship Id="rId5" Type="http://schemas.openxmlformats.org/officeDocument/2006/relationships/image" Target="../media/image20.jpg"/><Relationship Id="rId6" Type="http://schemas.openxmlformats.org/officeDocument/2006/relationships/image" Target="../media/image5.jpg"/><Relationship Id="rId7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714350" y="797450"/>
            <a:ext cx="7772400" cy="54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fr-FR" sz="60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voyage scolaire</a:t>
            </a:r>
            <a:endParaRPr sz="60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fr-FR" sz="60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Madrid</a:t>
            </a:r>
            <a:endParaRPr sz="60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fr-FR" sz="60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25 Mars - 29 Mars</a:t>
            </a:r>
            <a:endParaRPr sz="60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13636" l="0" r="0" t="0"/>
          <a:stretch/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00" y="105523"/>
            <a:ext cx="3780000" cy="27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0700" y="248100"/>
            <a:ext cx="1167751" cy="226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07925" y="635178"/>
            <a:ext cx="8229600" cy="52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6AA84F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136150" y="877175"/>
            <a:ext cx="7403100" cy="1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latin typeface="Impact"/>
                <a:ea typeface="Impact"/>
                <a:cs typeface="Impact"/>
                <a:sym typeface="Impact"/>
              </a:rPr>
              <a:t>Objectifs de ce séjour linguistique: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90" name="Google Shape;90;p14"/>
          <p:cNvSpPr txBox="1"/>
          <p:nvPr/>
        </p:nvSpPr>
        <p:spPr>
          <a:xfrm>
            <a:off x="489600" y="2870675"/>
            <a:ext cx="81648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●"/>
            </a:pPr>
            <a:r>
              <a:rPr lang="fr-FR" sz="3600">
                <a:latin typeface="Comic Sans MS"/>
                <a:ea typeface="Comic Sans MS"/>
                <a:cs typeface="Comic Sans MS"/>
                <a:sym typeface="Comic Sans MS"/>
              </a:rPr>
              <a:t>Acquérir de nouvelles connaissances culturelles.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●"/>
            </a:pPr>
            <a:r>
              <a:rPr lang="fr-FR" sz="3600">
                <a:latin typeface="Comic Sans MS"/>
                <a:ea typeface="Comic Sans MS"/>
                <a:cs typeface="Comic Sans MS"/>
                <a:sym typeface="Comic Sans MS"/>
              </a:rPr>
              <a:t>Concrétiser ses apprentissages de la langue.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●"/>
            </a:pPr>
            <a:r>
              <a:rPr lang="fr-FR" sz="3600">
                <a:latin typeface="Comic Sans MS"/>
                <a:ea typeface="Comic Sans MS"/>
                <a:cs typeface="Comic Sans MS"/>
                <a:sym typeface="Comic Sans MS"/>
              </a:rPr>
              <a:t>Partager le quotidien d’une famille espagnole.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784200" y="530875"/>
            <a:ext cx="7575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-R</a:t>
            </a: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endez-vous à 8hoo devant le collège Sacré Coeur.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-Départ en car avec une compagnie privée pour arriver à l’aéroport d’orly à 12h50, pour les formalités.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-Départ du vol à </a:t>
            </a:r>
            <a:r>
              <a:rPr lang="fr-FR" sz="2400" u="sng">
                <a:latin typeface="Comic Sans MS"/>
                <a:ea typeface="Comic Sans MS"/>
                <a:cs typeface="Comic Sans MS"/>
                <a:sym typeface="Comic Sans MS"/>
              </a:rPr>
              <a:t>14h50</a:t>
            </a: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 à bord d’un avion Tansavia (vol TO3186).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mic Sans MS"/>
                <a:ea typeface="Comic Sans MS"/>
                <a:cs typeface="Comic Sans MS"/>
                <a:sym typeface="Comic Sans MS"/>
              </a:rPr>
              <a:t>-Arrivée prévue à madrid à </a:t>
            </a:r>
            <a:r>
              <a:rPr lang="fr-FR" sz="2400" u="sng">
                <a:latin typeface="Comic Sans MS"/>
                <a:ea typeface="Comic Sans MS"/>
                <a:cs typeface="Comic Sans MS"/>
                <a:sym typeface="Comic Sans MS"/>
              </a:rPr>
              <a:t>16h55</a:t>
            </a:r>
            <a:endParaRPr sz="24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41800" y="3527375"/>
            <a:ext cx="3792600" cy="26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00" y="3737325"/>
            <a:ext cx="3447465" cy="19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4924" y="3688275"/>
            <a:ext cx="3207775" cy="203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11808" t="0"/>
          <a:stretch/>
        </p:blipFill>
        <p:spPr>
          <a:xfrm rot="5400000">
            <a:off x="1242849" y="969525"/>
            <a:ext cx="6658301" cy="491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7"/>
          <p:cNvGraphicFramePr/>
          <p:nvPr/>
        </p:nvGraphicFramePr>
        <p:xfrm>
          <a:off x="324300" y="46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{D2717221-E3B3-47DA-B502-7F9816CB2AAE}</a:tableStyleId>
              </a:tblPr>
              <a:tblGrid>
                <a:gridCol w="1580400"/>
                <a:gridCol w="1580400"/>
                <a:gridCol w="1580400"/>
                <a:gridCol w="1580400"/>
                <a:gridCol w="1580400"/>
              </a:tblGrid>
              <a:tr h="53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lundi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mardi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mercredi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jeudi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vendredi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5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8h: rendez-vous au collège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8h départ de Rivas pour une matinée consacrée à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-la plaza Mayor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-la Puerta del Sol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8h Estadio Santiago Bernabeú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-Musée del Prado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pique nique au parc Retiro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8h Journée à Toledo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-Rallye dans la ville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8h matinée libre pour du shopping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5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14h50: Départ d’Orly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16h55: arrivée à Madrid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-visite panoramique de la ville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20h: rendez-vous avec les familles à Rivas.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14h: el Palacio Real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Visite d’autres sites connus de Madrid: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    -Templo de Debod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    -plazas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El valle de los Caídos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Museo de la Reina Sofía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20h départ vers la France avec le (vol TO3189)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arrivée prévue au collège à </a:t>
                      </a:r>
                      <a:r>
                        <a:rPr lang="fr-FR" u="sng">
                          <a:solidFill>
                            <a:srgbClr val="FF0000"/>
                          </a:solidFill>
                        </a:rPr>
                        <a:t>2h samedi matin</a:t>
                      </a:r>
                      <a:endParaRPr u="sng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700" y="784300"/>
            <a:ext cx="3592979" cy="26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386" y="784175"/>
            <a:ext cx="1756381" cy="24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50" y="784301"/>
            <a:ext cx="3504792" cy="2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163" y="4059049"/>
            <a:ext cx="4477164" cy="22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764" y="4059049"/>
            <a:ext cx="2996434" cy="22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25" y="423775"/>
            <a:ext cx="4690824" cy="31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299" y="1409200"/>
            <a:ext cx="3079700" cy="46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 rot="-1083061">
            <a:off x="911955" y="4453850"/>
            <a:ext cx="2704093" cy="109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60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Toledo</a:t>
            </a:r>
            <a:endParaRPr b="1" sz="60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546850" y="259975"/>
            <a:ext cx="5639100" cy="15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6000">
                <a:latin typeface="Comic Sans MS"/>
                <a:ea typeface="Comic Sans MS"/>
                <a:cs typeface="Comic Sans MS"/>
                <a:sym typeface="Comic Sans MS"/>
              </a:rPr>
              <a:t>el valle de los caídos</a:t>
            </a:r>
            <a:endParaRPr b="1" sz="6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025" y="2408650"/>
            <a:ext cx="5450926" cy="408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07925" y="481749"/>
            <a:ext cx="8229600" cy="58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/>
              <a:t>. </a:t>
            </a:r>
            <a:endParaRPr sz="7200">
              <a:solidFill>
                <a:srgbClr val="6AA84F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860175" y="481750"/>
            <a:ext cx="7925100" cy="17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6000">
                <a:latin typeface="Comic Sans MS"/>
                <a:ea typeface="Comic Sans MS"/>
                <a:cs typeface="Comic Sans MS"/>
                <a:sym typeface="Comic Sans MS"/>
              </a:rPr>
              <a:t>Des musés célèbres</a:t>
            </a:r>
            <a:endParaRPr b="1"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25" y="1731592"/>
            <a:ext cx="3986224" cy="26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050" y="3931775"/>
            <a:ext cx="4290225" cy="1923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