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8" r:id="rId4"/>
    <p:sldId id="290" r:id="rId5"/>
    <p:sldId id="292" r:id="rId6"/>
    <p:sldId id="288" r:id="rId7"/>
    <p:sldId id="289" r:id="rId8"/>
    <p:sldId id="303" r:id="rId9"/>
    <p:sldId id="291" r:id="rId10"/>
    <p:sldId id="297" r:id="rId11"/>
    <p:sldId id="306" r:id="rId12"/>
    <p:sldId id="301" r:id="rId13"/>
    <p:sldId id="302" r:id="rId14"/>
    <p:sldId id="295" r:id="rId15"/>
    <p:sldId id="305" r:id="rId16"/>
    <p:sldId id="294" r:id="rId17"/>
  </p:sldIdLst>
  <p:sldSz cx="12192000" cy="6858000"/>
  <p:notesSz cx="7053263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4EAEC876-21C5-440F-A824-631D40EFB55D}">
          <p14:sldIdLst>
            <p14:sldId id="256"/>
            <p14:sldId id="298"/>
            <p14:sldId id="288"/>
            <p14:sldId id="289"/>
            <p14:sldId id="290"/>
            <p14:sldId id="301"/>
            <p14:sldId id="302"/>
            <p14:sldId id="291"/>
            <p14:sldId id="293"/>
          </p14:sldIdLst>
        </p14:section>
        <p14:section name="Section sans titre" id="{2350A34F-64BA-4AF1-9926-D20612C94F9B}">
          <p14:sldIdLst>
            <p14:sldId id="297"/>
            <p14:sldId id="292"/>
            <p14:sldId id="294"/>
            <p14:sldId id="299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17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-65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50" y="-78"/>
      </p:cViewPr>
      <p:guideLst>
        <p:guide orient="horz" pos="3209"/>
        <p:guide pos="22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hList7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1C0BC68-A810-4B5F-92EF-C6470DBD2260}">
      <dgm:prSet phldrT="[Text]" custT="1"/>
      <dgm:spPr/>
      <dgm:t>
        <a:bodyPr/>
        <a:lstStyle/>
        <a:p>
          <a:pPr algn="l" defTabSz="914400">
            <a:buNone/>
          </a:pPr>
          <a:r>
            <a:rPr lang="fr-FR" sz="2000" noProof="0" dirty="0">
              <a:solidFill>
                <a:srgbClr val="002060"/>
              </a:solidFill>
              <a:latin typeface="AR JULIAN" panose="02000000000000000000" pitchFamily="2" charset="0"/>
            </a:rPr>
            <a:t>Carte d’identité </a:t>
          </a:r>
          <a:endParaRPr lang="fr-FR" sz="2000" noProof="0" dirty="0" smtClean="0">
            <a:solidFill>
              <a:srgbClr val="002060"/>
            </a:solidFill>
            <a:latin typeface="AR JULIAN" panose="02000000000000000000" pitchFamily="2" charset="0"/>
          </a:endParaRPr>
        </a:p>
        <a:p>
          <a:pPr algn="l" defTabSz="914400">
            <a:buNone/>
          </a:pPr>
          <a:r>
            <a:rPr lang="fr-FR" sz="2000" noProof="0" dirty="0" smtClean="0">
              <a:solidFill>
                <a:srgbClr val="002060"/>
              </a:solidFill>
              <a:latin typeface="AR JULIAN" panose="02000000000000000000" pitchFamily="2" charset="0"/>
            </a:rPr>
            <a:t>ou </a:t>
          </a:r>
          <a:r>
            <a:rPr lang="fr-FR" sz="2000" noProof="0" dirty="0">
              <a:solidFill>
                <a:srgbClr val="002060"/>
              </a:solidFill>
              <a:latin typeface="AR JULIAN" panose="02000000000000000000" pitchFamily="2" charset="0"/>
            </a:rPr>
            <a:t>passeport </a:t>
          </a:r>
        </a:p>
      </dgm:t>
    </dgm:pt>
    <dgm:pt modelId="{DCC0BBCA-D868-4FF6-B174-2CC347601C09}" type="parTrans" cxnId="{E25CC5FC-6634-43C9-B82A-600821DFEB2A}">
      <dgm:prSet/>
      <dgm:spPr/>
      <dgm:t>
        <a:bodyPr/>
        <a:lstStyle/>
        <a:p>
          <a:endParaRPr lang="en-US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en-US"/>
        </a:p>
      </dgm:t>
    </dgm:pt>
    <dgm:pt modelId="{EC30385C-94E2-463C-9938-AC727EF3A0BD}">
      <dgm:prSet phldrT="[Text]" custT="1"/>
      <dgm:spPr/>
      <dgm:t>
        <a:bodyPr/>
        <a:lstStyle/>
        <a:p>
          <a:pPr algn="l" defTabSz="914400">
            <a:buNone/>
          </a:pPr>
          <a:r>
            <a:rPr lang="fr-FR" sz="1800" noProof="0" dirty="0"/>
            <a:t>Photocopie à fournir au plus tard le </a:t>
          </a:r>
          <a:r>
            <a:rPr lang="fr-FR" sz="1800" noProof="0" dirty="0" smtClean="0"/>
            <a:t>15 Mai</a:t>
          </a:r>
          <a:endParaRPr lang="fr-FR" sz="1800" noProof="0" dirty="0"/>
        </a:p>
      </dgm:t>
    </dgm:pt>
    <dgm:pt modelId="{58DF4C60-3566-42CD-B46D-A4F7342C86B5}" type="parTrans" cxnId="{4C6667EF-B515-4AD7-B1AE-F2348ABE3E9E}">
      <dgm:prSet/>
      <dgm:spPr/>
      <dgm:t>
        <a:bodyPr/>
        <a:lstStyle/>
        <a:p>
          <a:endParaRPr lang="en-US"/>
        </a:p>
      </dgm:t>
    </dgm:pt>
    <dgm:pt modelId="{08A01995-8A59-4BE3-9C91-CE9AECB335DE}" type="sibTrans" cxnId="{4C6667EF-B515-4AD7-B1AE-F2348ABE3E9E}">
      <dgm:prSet/>
      <dgm:spPr/>
      <dgm:t>
        <a:bodyPr/>
        <a:lstStyle/>
        <a:p>
          <a:endParaRPr lang="en-US"/>
        </a:p>
      </dgm:t>
    </dgm:pt>
    <dgm:pt modelId="{5D787C97-D980-4440-B210-928D6982299A}">
      <dgm:prSet phldrT="[Text]" custT="1"/>
      <dgm:spPr/>
      <dgm:t>
        <a:bodyPr/>
        <a:lstStyle/>
        <a:p>
          <a:pPr algn="ctr" defTabSz="914400">
            <a:buNone/>
          </a:pPr>
          <a:r>
            <a:rPr lang="fr-FR" sz="2000" noProof="0" dirty="0">
              <a:solidFill>
                <a:srgbClr val="002060"/>
              </a:solidFill>
              <a:latin typeface="AR JULIAN" panose="02000000000000000000" pitchFamily="2" charset="0"/>
            </a:rPr>
            <a:t>Carte européenne d’assurance maladie</a:t>
          </a:r>
        </a:p>
      </dgm:t>
    </dgm:pt>
    <dgm:pt modelId="{D85245B8-A960-43B4-AB37-E2A2097E6463}" type="parTrans" cxnId="{87BE6BD6-C499-4615-8EF5-B677B4CFE8C6}">
      <dgm:prSet/>
      <dgm:spPr/>
      <dgm:t>
        <a:bodyPr/>
        <a:lstStyle/>
        <a:p>
          <a:endParaRPr lang="en-US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en-US"/>
        </a:p>
      </dgm:t>
    </dgm:pt>
    <dgm:pt modelId="{89EC74D7-8ED6-4609-997D-DDAF8AB36679}">
      <dgm:prSet phldrT="[Text]" custT="1"/>
      <dgm:spPr/>
      <dgm:t>
        <a:bodyPr/>
        <a:lstStyle/>
        <a:p>
          <a:pPr algn="l" defTabSz="914400">
            <a:buNone/>
          </a:pPr>
          <a:r>
            <a:rPr lang="fr-FR" sz="1800" noProof="0" dirty="0"/>
            <a:t>Photocopie à fournir au plus tard le </a:t>
          </a:r>
          <a:r>
            <a:rPr lang="fr-FR" sz="1800" noProof="0" dirty="0" smtClean="0"/>
            <a:t>15 Mai</a:t>
          </a:r>
          <a:endParaRPr lang="fr-FR" sz="1800" noProof="0" dirty="0"/>
        </a:p>
      </dgm:t>
    </dgm:pt>
    <dgm:pt modelId="{0698AAB8-4775-4A7F-A278-8DD90161C1F5}" type="parTrans" cxnId="{D735CEB7-C537-4EB1-B47E-8C0A39B59309}">
      <dgm:prSet/>
      <dgm:spPr/>
      <dgm:t>
        <a:bodyPr/>
        <a:lstStyle/>
        <a:p>
          <a:endParaRPr lang="en-US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en-US"/>
        </a:p>
      </dgm:t>
    </dgm:pt>
    <dgm:pt modelId="{7E5BF415-DD7C-46CE-81EA-C533FD19D64E}">
      <dgm:prSet phldrT="[Text]" custT="1"/>
      <dgm:spPr/>
      <dgm:t>
        <a:bodyPr/>
        <a:lstStyle/>
        <a:p>
          <a:pPr algn="ctr" defTabSz="914400">
            <a:buNone/>
          </a:pPr>
          <a:r>
            <a:rPr lang="fr-FR" sz="2000" noProof="0" dirty="0">
              <a:solidFill>
                <a:srgbClr val="002060"/>
              </a:solidFill>
              <a:latin typeface="AR JULIAN" panose="02000000000000000000" pitchFamily="2" charset="0"/>
            </a:rPr>
            <a:t>Fiche sanitaire</a:t>
          </a:r>
        </a:p>
      </dgm:t>
    </dgm:pt>
    <dgm:pt modelId="{3496D105-5B69-4ADE-96EF-122A5A850C05}" type="parTrans" cxnId="{4113378F-425D-41CC-A9CB-1FFF4FEF0016}">
      <dgm:prSet/>
      <dgm:spPr/>
      <dgm:t>
        <a:bodyPr/>
        <a:lstStyle/>
        <a:p>
          <a:endParaRPr lang="en-US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en-US"/>
        </a:p>
      </dgm:t>
    </dgm:pt>
    <dgm:pt modelId="{4537B24E-F32C-4F73-9C4F-EDE47D952988}">
      <dgm:prSet phldrT="[Text]"/>
      <dgm:spPr/>
      <dgm:t>
        <a:bodyPr/>
        <a:lstStyle/>
        <a:p>
          <a:pPr algn="l" defTabSz="914400">
            <a:buNone/>
          </a:pPr>
          <a:endParaRPr lang="fr-FR" sz="1100" noProof="0" dirty="0"/>
        </a:p>
      </dgm:t>
    </dgm:pt>
    <dgm:pt modelId="{26742A97-67F7-4478-B770-44761CF89C6A}" type="parTrans" cxnId="{13B7E9B1-D150-4219-A314-09B055A18888}">
      <dgm:prSet/>
      <dgm:spPr/>
      <dgm:t>
        <a:bodyPr/>
        <a:lstStyle/>
        <a:p>
          <a:endParaRPr lang="en-US"/>
        </a:p>
      </dgm:t>
    </dgm:pt>
    <dgm:pt modelId="{0CA7C5B6-FD4A-4DEC-8D86-06439C70E349}" type="sibTrans" cxnId="{13B7E9B1-D150-4219-A314-09B055A18888}">
      <dgm:prSet/>
      <dgm:spPr/>
      <dgm:t>
        <a:bodyPr/>
        <a:lstStyle/>
        <a:p>
          <a:endParaRPr lang="en-US"/>
        </a:p>
      </dgm:t>
    </dgm:pt>
    <dgm:pt modelId="{3CF60263-E9CB-4091-B66B-C59F97465CA9}">
      <dgm:prSet custT="1"/>
      <dgm:spPr/>
      <dgm:t>
        <a:bodyPr/>
        <a:lstStyle/>
        <a:p>
          <a:pPr algn="l" defTabSz="914400">
            <a:buNone/>
          </a:pPr>
          <a:r>
            <a:rPr lang="fr-FR" sz="1200" noProof="0" dirty="0"/>
            <a:t>l’autorisation d’hospitalisation avec intervention chirurgicale est importante et doit être signée afin de permettre à l’accompagnateur de prendre les mesures qui s’imposent dans un cas extrême. Si votre enfant a un problème médical quelconque (allergies, régimes spéciaux, etc.) merci de nous remettre les justificatifs nécessaires</a:t>
          </a:r>
        </a:p>
      </dgm:t>
    </dgm:pt>
    <dgm:pt modelId="{35C2B71B-E44E-4B73-A0E3-D549D485EDDD}" type="parTrans" cxnId="{FE9E4711-1522-4818-9ACE-C53A4E873E7D}">
      <dgm:prSet/>
      <dgm:spPr/>
      <dgm:t>
        <a:bodyPr/>
        <a:lstStyle/>
        <a:p>
          <a:endParaRPr lang="fr-FR"/>
        </a:p>
      </dgm:t>
    </dgm:pt>
    <dgm:pt modelId="{2187060A-D0D5-4F18-9D01-1016D53569EF}" type="sibTrans" cxnId="{FE9E4711-1522-4818-9ACE-C53A4E873E7D}">
      <dgm:prSet/>
      <dgm:spPr/>
      <dgm:t>
        <a:bodyPr/>
        <a:lstStyle/>
        <a:p>
          <a:endParaRPr lang="fr-FR"/>
        </a:p>
      </dgm:t>
    </dgm:pt>
    <dgm:pt modelId="{66EF4B38-1813-4200-92D4-06C014A233ED}">
      <dgm:prSet/>
      <dgm:spPr/>
      <dgm:t>
        <a:bodyPr/>
        <a:lstStyle/>
        <a:p>
          <a:pPr algn="l" defTabSz="914400">
            <a:buNone/>
          </a:pPr>
          <a:endParaRPr lang="fr-FR" sz="1100" noProof="0" dirty="0"/>
        </a:p>
      </dgm:t>
    </dgm:pt>
    <dgm:pt modelId="{97F89676-02A4-4D32-BA48-CBCF7CCFCB2F}" type="parTrans" cxnId="{CB502BFC-7670-4DF6-943B-63F15FCCEC1B}">
      <dgm:prSet/>
      <dgm:spPr/>
      <dgm:t>
        <a:bodyPr/>
        <a:lstStyle/>
        <a:p>
          <a:endParaRPr lang="fr-FR"/>
        </a:p>
      </dgm:t>
    </dgm:pt>
    <dgm:pt modelId="{2CF0EF10-C07A-45F4-90B9-3521E7132982}" type="sibTrans" cxnId="{CB502BFC-7670-4DF6-943B-63F15FCCEC1B}">
      <dgm:prSet/>
      <dgm:spPr/>
      <dgm:t>
        <a:bodyPr/>
        <a:lstStyle/>
        <a:p>
          <a:endParaRPr lang="fr-FR"/>
        </a:p>
      </dgm:t>
    </dgm:pt>
    <dgm:pt modelId="{C7D42662-9280-46F1-8DDA-0FA20826CA75}">
      <dgm:prSet custT="1"/>
      <dgm:spPr/>
      <dgm:t>
        <a:bodyPr/>
        <a:lstStyle/>
        <a:p>
          <a:r>
            <a:rPr lang="fr-FR" sz="2000" dirty="0" smtClean="0">
              <a:solidFill>
                <a:srgbClr val="002060"/>
              </a:solidFill>
            </a:rPr>
            <a:t>Autorisation de sortie du </a:t>
          </a:r>
          <a:r>
            <a:rPr lang="fr-FR" sz="2000" dirty="0" smtClean="0">
              <a:solidFill>
                <a:srgbClr val="002060"/>
              </a:solidFill>
            </a:rPr>
            <a:t>territoire</a:t>
          </a:r>
        </a:p>
        <a:p>
          <a:r>
            <a:rPr lang="fr-FR" sz="2000" dirty="0" smtClean="0">
              <a:solidFill>
                <a:srgbClr val="002060"/>
              </a:solidFill>
            </a:rPr>
            <a:t>Accessible sur le site </a:t>
          </a:r>
        </a:p>
        <a:p>
          <a:r>
            <a:rPr lang="fr-FR" sz="2000" dirty="0" smtClean="0">
              <a:solidFill>
                <a:srgbClr val="002060"/>
              </a:solidFill>
            </a:rPr>
            <a:t>Service-public.fr</a:t>
          </a:r>
          <a:endParaRPr lang="fr-FR" sz="2000" dirty="0">
            <a:solidFill>
              <a:srgbClr val="002060"/>
            </a:solidFill>
          </a:endParaRPr>
        </a:p>
      </dgm:t>
    </dgm:pt>
    <dgm:pt modelId="{B6119481-00B7-4B91-8392-8E404F59E49E}" type="parTrans" cxnId="{883AE014-8D39-4328-A51E-6AE34EC930C8}">
      <dgm:prSet/>
      <dgm:spPr/>
      <dgm:t>
        <a:bodyPr/>
        <a:lstStyle/>
        <a:p>
          <a:endParaRPr lang="fr-FR"/>
        </a:p>
      </dgm:t>
    </dgm:pt>
    <dgm:pt modelId="{4431977B-B9F4-445F-BF90-3AAB33C9C0C2}" type="sibTrans" cxnId="{883AE014-8D39-4328-A51E-6AE34EC930C8}">
      <dgm:prSet/>
      <dgm:spPr/>
      <dgm:t>
        <a:bodyPr/>
        <a:lstStyle/>
        <a:p>
          <a:endParaRPr lang="en-US"/>
        </a:p>
      </dgm:t>
    </dgm:pt>
    <dgm:pt modelId="{DD2C2974-70A4-4560-BC32-5670545C89B4}" type="pres">
      <dgm:prSet presAssocID="{51FB8555-540F-4EF7-8D46-8ABB018A3B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2453C5-0A73-4D65-ABFB-8D2415D63D96}" type="pres">
      <dgm:prSet presAssocID="{51FB8555-540F-4EF7-8D46-8ABB018A3B6F}" presName="fgShape" presStyleLbl="fgShp" presStyleIdx="0" presStyleCnt="1" custScaleX="97280" custScaleY="49224" custLinFactNeighborX="-472" custLinFactNeighborY="39327"/>
      <dgm:spPr/>
    </dgm:pt>
    <dgm:pt modelId="{05F7042F-2DE6-4756-9E02-7D500194E906}" type="pres">
      <dgm:prSet presAssocID="{51FB8555-540F-4EF7-8D46-8ABB018A3B6F}" presName="linComp" presStyleCnt="0"/>
      <dgm:spPr/>
    </dgm:pt>
    <dgm:pt modelId="{06B95DF9-6F67-48B5-A35A-03D528484ACC}" type="pres">
      <dgm:prSet presAssocID="{C1C0BC68-A810-4B5F-92EF-C6470DBD2260}" presName="compNode" presStyleCnt="0"/>
      <dgm:spPr/>
    </dgm:pt>
    <dgm:pt modelId="{2E6BE7B4-55C6-4409-B35D-CDE4918952E7}" type="pres">
      <dgm:prSet presAssocID="{C1C0BC68-A810-4B5F-92EF-C6470DBD2260}" presName="bkgdShape" presStyleLbl="node1" presStyleIdx="0" presStyleCnt="4"/>
      <dgm:spPr/>
      <dgm:t>
        <a:bodyPr/>
        <a:lstStyle/>
        <a:p>
          <a:endParaRPr lang="fr-FR"/>
        </a:p>
      </dgm:t>
    </dgm:pt>
    <dgm:pt modelId="{2724E36C-0E18-47EA-BD8C-64686FA1AA88}" type="pres">
      <dgm:prSet presAssocID="{C1C0BC68-A810-4B5F-92EF-C6470DBD226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481C86-DC8D-4A14-880D-F68A9961C23E}" type="pres">
      <dgm:prSet presAssocID="{C1C0BC68-A810-4B5F-92EF-C6470DBD2260}" presName="invisiNode" presStyleLbl="node1" presStyleIdx="0" presStyleCnt="4"/>
      <dgm:spPr/>
    </dgm:pt>
    <dgm:pt modelId="{0B8DD7D8-7F0C-4E73-AAE9-E359CACE9819}" type="pres">
      <dgm:prSet presAssocID="{C1C0BC68-A810-4B5F-92EF-C6470DBD2260}" presName="imagNode" presStyleLbl="fgImgPlace1" presStyleIdx="0" presStyleCnt="4" custLinFactNeighborX="0" custLinFactNeighborY="63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F0FEE9C3-34E0-4D77-A282-DCD9C6E72991}" type="pres">
      <dgm:prSet presAssocID="{F5287809-3C15-4CCC-8752-80339C1152A5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3DE9775-5687-4F68-A386-1A9E1FF1B2B2}" type="pres">
      <dgm:prSet presAssocID="{5D787C97-D980-4440-B210-928D6982299A}" presName="compNode" presStyleCnt="0"/>
      <dgm:spPr/>
    </dgm:pt>
    <dgm:pt modelId="{7064EEAA-2496-4766-B831-6B9A9583CEA4}" type="pres">
      <dgm:prSet presAssocID="{5D787C97-D980-4440-B210-928D6982299A}" presName="bkgdShape" presStyleLbl="node1" presStyleIdx="1" presStyleCnt="4"/>
      <dgm:spPr/>
      <dgm:t>
        <a:bodyPr/>
        <a:lstStyle/>
        <a:p>
          <a:endParaRPr lang="fr-FR"/>
        </a:p>
      </dgm:t>
    </dgm:pt>
    <dgm:pt modelId="{40A5A309-16F1-459F-ADEB-BFBD51A504AD}" type="pres">
      <dgm:prSet presAssocID="{5D787C97-D980-4440-B210-928D6982299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CC716A-EF99-4D01-80AA-1339607AF8A1}" type="pres">
      <dgm:prSet presAssocID="{5D787C97-D980-4440-B210-928D6982299A}" presName="invisiNode" presStyleLbl="node1" presStyleIdx="1" presStyleCnt="4"/>
      <dgm:spPr/>
    </dgm:pt>
    <dgm:pt modelId="{7CC87894-2F5E-4F8A-9E6F-527F2511AB27}" type="pres">
      <dgm:prSet presAssocID="{5D787C97-D980-4440-B210-928D6982299A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E3D01FC-0728-43F3-93B1-CD7D2942F3FC}" type="pres">
      <dgm:prSet presAssocID="{C1CF9C7E-E63B-423A-9EB1-3CB2E27F093C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316917C-16CF-4A0E-B693-4D5215BCCD2A}" type="pres">
      <dgm:prSet presAssocID="{7E5BF415-DD7C-46CE-81EA-C533FD19D64E}" presName="compNode" presStyleCnt="0"/>
      <dgm:spPr/>
    </dgm:pt>
    <dgm:pt modelId="{D8B8B55D-54DA-459A-BBA6-59AE58764029}" type="pres">
      <dgm:prSet presAssocID="{7E5BF415-DD7C-46CE-81EA-C533FD19D64E}" presName="bkgdShape" presStyleLbl="node1" presStyleIdx="2" presStyleCnt="4"/>
      <dgm:spPr/>
      <dgm:t>
        <a:bodyPr/>
        <a:lstStyle/>
        <a:p>
          <a:endParaRPr lang="fr-FR"/>
        </a:p>
      </dgm:t>
    </dgm:pt>
    <dgm:pt modelId="{4802A603-181C-4904-9D76-18488BC50373}" type="pres">
      <dgm:prSet presAssocID="{7E5BF415-DD7C-46CE-81EA-C533FD19D64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8EE81-E9A2-4F42-AB3E-5A7E5E1423F7}" type="pres">
      <dgm:prSet presAssocID="{7E5BF415-DD7C-46CE-81EA-C533FD19D64E}" presName="invisiNode" presStyleLbl="node1" presStyleIdx="2" presStyleCnt="4"/>
      <dgm:spPr/>
    </dgm:pt>
    <dgm:pt modelId="{B7CD97F2-87FF-4498-85D8-26ED53423DD0}" type="pres">
      <dgm:prSet presAssocID="{7E5BF415-DD7C-46CE-81EA-C533FD19D64E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B32121B-7E3B-43BD-9830-AAEDF5A951BA}" type="pres">
      <dgm:prSet presAssocID="{1F5FC802-6D69-4E46-BE07-5E20756FDAD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7FA0115-BE4A-4A0A-9BD4-CE31E8C8CBF2}" type="pres">
      <dgm:prSet presAssocID="{C7D42662-9280-46F1-8DDA-0FA20826CA75}" presName="compNode" presStyleCnt="0"/>
      <dgm:spPr/>
    </dgm:pt>
    <dgm:pt modelId="{E7ECB985-70B5-49B0-87C3-981DD371B458}" type="pres">
      <dgm:prSet presAssocID="{C7D42662-9280-46F1-8DDA-0FA20826CA75}" presName="bkgdShape" presStyleLbl="node1" presStyleIdx="3" presStyleCnt="4" custLinFactNeighborX="355" custLinFactNeighborY="1147"/>
      <dgm:spPr/>
      <dgm:t>
        <a:bodyPr/>
        <a:lstStyle/>
        <a:p>
          <a:endParaRPr lang="fr-FR"/>
        </a:p>
      </dgm:t>
    </dgm:pt>
    <dgm:pt modelId="{8D849A5D-2661-4498-AE10-243F16FD6A33}" type="pres">
      <dgm:prSet presAssocID="{C7D42662-9280-46F1-8DDA-0FA20826CA7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43B43-6576-482C-A2D6-2ED9096C7423}" type="pres">
      <dgm:prSet presAssocID="{C7D42662-9280-46F1-8DDA-0FA20826CA75}" presName="invisiNode" presStyleLbl="node1" presStyleIdx="3" presStyleCnt="4"/>
      <dgm:spPr/>
    </dgm:pt>
    <dgm:pt modelId="{B1764016-89E7-47D1-8FFB-FC016FC47C02}" type="pres">
      <dgm:prSet presAssocID="{C7D42662-9280-46F1-8DDA-0FA20826CA75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A6CCB459-EDDB-4F4A-B72A-36B27061D18E}" type="presOf" srcId="{EC30385C-94E2-463C-9938-AC727EF3A0BD}" destId="{2724E36C-0E18-47EA-BD8C-64686FA1AA88}" srcOrd="1" destOrd="1" presId="urn:microsoft.com/office/officeart/2005/8/layout/hList7"/>
    <dgm:cxn modelId="{10B55774-5010-4DE2-B4E1-FA4FC4FC7FA8}" type="presOf" srcId="{89EC74D7-8ED6-4609-997D-DDAF8AB36679}" destId="{7064EEAA-2496-4766-B831-6B9A9583CEA4}" srcOrd="0" destOrd="1" presId="urn:microsoft.com/office/officeart/2005/8/layout/hList7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15A86A69-FDCD-4040-BD11-88B1ED265B95}" type="presOf" srcId="{66EF4B38-1813-4200-92D4-06C014A233ED}" destId="{4802A603-181C-4904-9D76-18488BC50373}" srcOrd="1" destOrd="3" presId="urn:microsoft.com/office/officeart/2005/8/layout/hList7"/>
    <dgm:cxn modelId="{883AE014-8D39-4328-A51E-6AE34EC930C8}" srcId="{51FB8555-540F-4EF7-8D46-8ABB018A3B6F}" destId="{C7D42662-9280-46F1-8DDA-0FA20826CA75}" srcOrd="3" destOrd="0" parTransId="{B6119481-00B7-4B91-8392-8E404F59E49E}" sibTransId="{4431977B-B9F4-445F-BF90-3AAB33C9C0C2}"/>
    <dgm:cxn modelId="{47B5B85E-36B4-4A2D-B86D-65D9A051DDE8}" type="presOf" srcId="{C1CF9C7E-E63B-423A-9EB1-3CB2E27F093C}" destId="{0E3D01FC-0728-43F3-93B1-CD7D2942F3FC}" srcOrd="0" destOrd="0" presId="urn:microsoft.com/office/officeart/2005/8/layout/hList7"/>
    <dgm:cxn modelId="{FE9E4711-1522-4818-9ACE-C53A4E873E7D}" srcId="{7E5BF415-DD7C-46CE-81EA-C533FD19D64E}" destId="{3CF60263-E9CB-4091-B66B-C59F97465CA9}" srcOrd="1" destOrd="0" parTransId="{35C2B71B-E44E-4B73-A0E3-D549D485EDDD}" sibTransId="{2187060A-D0D5-4F18-9D01-1016D53569EF}"/>
    <dgm:cxn modelId="{7AF7EF10-C619-479D-85F0-154842655DA1}" type="presOf" srcId="{F5287809-3C15-4CCC-8752-80339C1152A5}" destId="{F0FEE9C3-34E0-4D77-A282-DCD9C6E72991}" srcOrd="0" destOrd="0" presId="urn:microsoft.com/office/officeart/2005/8/layout/hList7"/>
    <dgm:cxn modelId="{98BFAA98-4C81-4594-8FA3-5FC612A67000}" type="presOf" srcId="{7E5BF415-DD7C-46CE-81EA-C533FD19D64E}" destId="{D8B8B55D-54DA-459A-BBA6-59AE58764029}" srcOrd="0" destOrd="0" presId="urn:microsoft.com/office/officeart/2005/8/layout/hList7"/>
    <dgm:cxn modelId="{53868345-C521-4773-A021-B2C6D945355F}" type="presOf" srcId="{51FB8555-540F-4EF7-8D46-8ABB018A3B6F}" destId="{DD2C2974-70A4-4560-BC32-5670545C89B4}" srcOrd="0" destOrd="0" presId="urn:microsoft.com/office/officeart/2005/8/layout/hList7"/>
    <dgm:cxn modelId="{66B821F8-820E-4B73-A2D5-E47AE839FD6B}" type="presOf" srcId="{5D787C97-D980-4440-B210-928D6982299A}" destId="{40A5A309-16F1-459F-ADEB-BFBD51A504AD}" srcOrd="1" destOrd="0" presId="urn:microsoft.com/office/officeart/2005/8/layout/hList7"/>
    <dgm:cxn modelId="{3D3D7BAE-7229-4637-9852-46DC6B6CC822}" type="presOf" srcId="{C1C0BC68-A810-4B5F-92EF-C6470DBD2260}" destId="{2E6BE7B4-55C6-4409-B35D-CDE4918952E7}" srcOrd="0" destOrd="0" presId="urn:microsoft.com/office/officeart/2005/8/layout/hList7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99E0A719-E2E8-49FC-BE2D-2E7A2FC16C56}" type="presOf" srcId="{C7D42662-9280-46F1-8DDA-0FA20826CA75}" destId="{E7ECB985-70B5-49B0-87C3-981DD371B458}" srcOrd="0" destOrd="0" presId="urn:microsoft.com/office/officeart/2005/8/layout/hList7"/>
    <dgm:cxn modelId="{D28E1929-DDBF-40B1-A144-ACF57BAE53C1}" type="presOf" srcId="{5D787C97-D980-4440-B210-928D6982299A}" destId="{7064EEAA-2496-4766-B831-6B9A9583CEA4}" srcOrd="0" destOrd="0" presId="urn:microsoft.com/office/officeart/2005/8/layout/hList7"/>
    <dgm:cxn modelId="{84754171-32A4-4042-9DB9-6626B3625416}" type="presOf" srcId="{4537B24E-F32C-4F73-9C4F-EDE47D952988}" destId="{4802A603-181C-4904-9D76-18488BC50373}" srcOrd="1" destOrd="1" presId="urn:microsoft.com/office/officeart/2005/8/layout/hList7"/>
    <dgm:cxn modelId="{130B43EA-FE4E-432F-94C5-0CD18A74EDB8}" type="presOf" srcId="{EC30385C-94E2-463C-9938-AC727EF3A0BD}" destId="{2E6BE7B4-55C6-4409-B35D-CDE4918952E7}" srcOrd="0" destOrd="1" presId="urn:microsoft.com/office/officeart/2005/8/layout/hList7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CB502BFC-7670-4DF6-943B-63F15FCCEC1B}" srcId="{7E5BF415-DD7C-46CE-81EA-C533FD19D64E}" destId="{66EF4B38-1813-4200-92D4-06C014A233ED}" srcOrd="2" destOrd="0" parTransId="{97F89676-02A4-4D32-BA48-CBCF7CCFCB2F}" sibTransId="{2CF0EF10-C07A-45F4-90B9-3521E7132982}"/>
    <dgm:cxn modelId="{541BCD13-2533-4D74-8931-FCC40FC79EA4}" type="presOf" srcId="{3CF60263-E9CB-4091-B66B-C59F97465CA9}" destId="{4802A603-181C-4904-9D76-18488BC50373}" srcOrd="1" destOrd="2" presId="urn:microsoft.com/office/officeart/2005/8/layout/hList7"/>
    <dgm:cxn modelId="{74679D50-6211-4049-A3EB-FD5C7CF57078}" type="presOf" srcId="{C7D42662-9280-46F1-8DDA-0FA20826CA75}" destId="{8D849A5D-2661-4498-AE10-243F16FD6A33}" srcOrd="1" destOrd="0" presId="urn:microsoft.com/office/officeart/2005/8/layout/hList7"/>
    <dgm:cxn modelId="{23668589-7653-4116-8FAB-A9AAC291087A}" type="presOf" srcId="{66EF4B38-1813-4200-92D4-06C014A233ED}" destId="{D8B8B55D-54DA-459A-BBA6-59AE58764029}" srcOrd="0" destOrd="3" presId="urn:microsoft.com/office/officeart/2005/8/layout/hList7"/>
    <dgm:cxn modelId="{29235763-03E0-45B5-BD26-10976BB072E1}" type="presOf" srcId="{4537B24E-F32C-4F73-9C4F-EDE47D952988}" destId="{D8B8B55D-54DA-459A-BBA6-59AE58764029}" srcOrd="0" destOrd="1" presId="urn:microsoft.com/office/officeart/2005/8/layout/hList7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7CF395C2-EF26-49C1-8FEF-4E1B4D7D0F58}" type="presOf" srcId="{7E5BF415-DD7C-46CE-81EA-C533FD19D64E}" destId="{4802A603-181C-4904-9D76-18488BC50373}" srcOrd="1" destOrd="0" presId="urn:microsoft.com/office/officeart/2005/8/layout/hList7"/>
    <dgm:cxn modelId="{EEB8507A-4CC2-47BA-B672-77743666D489}" type="presOf" srcId="{1F5FC802-6D69-4E46-BE07-5E20756FDADA}" destId="{3B32121B-7E3B-43BD-9830-AAEDF5A951BA}" srcOrd="0" destOrd="0" presId="urn:microsoft.com/office/officeart/2005/8/layout/hList7"/>
    <dgm:cxn modelId="{DB3BADC1-A640-4EB8-A83F-F12B044018F8}" type="presOf" srcId="{89EC74D7-8ED6-4609-997D-DDAF8AB36679}" destId="{40A5A309-16F1-459F-ADEB-BFBD51A504AD}" srcOrd="1" destOrd="1" presId="urn:microsoft.com/office/officeart/2005/8/layout/hList7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407A5FD5-FB06-41C1-924F-36CE2D037923}" type="presOf" srcId="{3CF60263-E9CB-4091-B66B-C59F97465CA9}" destId="{D8B8B55D-54DA-459A-BBA6-59AE58764029}" srcOrd="0" destOrd="2" presId="urn:microsoft.com/office/officeart/2005/8/layout/hList7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83D8C878-2332-48AC-96A3-F542828E31B3}" type="presOf" srcId="{C1C0BC68-A810-4B5F-92EF-C6470DBD2260}" destId="{2724E36C-0E18-47EA-BD8C-64686FA1AA88}" srcOrd="1" destOrd="0" presId="urn:microsoft.com/office/officeart/2005/8/layout/hList7"/>
    <dgm:cxn modelId="{0C729A2F-C652-4C29-8562-71F2B5DF347A}" type="presParOf" srcId="{DD2C2974-70A4-4560-BC32-5670545C89B4}" destId="{1F2453C5-0A73-4D65-ABFB-8D2415D63D96}" srcOrd="0" destOrd="0" presId="urn:microsoft.com/office/officeart/2005/8/layout/hList7"/>
    <dgm:cxn modelId="{5744E554-354F-4106-BEEC-4E8C7E37CAA7}" type="presParOf" srcId="{DD2C2974-70A4-4560-BC32-5670545C89B4}" destId="{05F7042F-2DE6-4756-9E02-7D500194E906}" srcOrd="1" destOrd="0" presId="urn:microsoft.com/office/officeart/2005/8/layout/hList7"/>
    <dgm:cxn modelId="{D40B0B87-445F-464C-B2D7-86923E34290F}" type="presParOf" srcId="{05F7042F-2DE6-4756-9E02-7D500194E906}" destId="{06B95DF9-6F67-48B5-A35A-03D528484ACC}" srcOrd="0" destOrd="0" presId="urn:microsoft.com/office/officeart/2005/8/layout/hList7"/>
    <dgm:cxn modelId="{FDD886EC-579D-4443-B207-447C9427A2F0}" type="presParOf" srcId="{06B95DF9-6F67-48B5-A35A-03D528484ACC}" destId="{2E6BE7B4-55C6-4409-B35D-CDE4918952E7}" srcOrd="0" destOrd="0" presId="urn:microsoft.com/office/officeart/2005/8/layout/hList7"/>
    <dgm:cxn modelId="{77FE1293-5148-46E3-9749-BF48F213A338}" type="presParOf" srcId="{06B95DF9-6F67-48B5-A35A-03D528484ACC}" destId="{2724E36C-0E18-47EA-BD8C-64686FA1AA88}" srcOrd="1" destOrd="0" presId="urn:microsoft.com/office/officeart/2005/8/layout/hList7"/>
    <dgm:cxn modelId="{56EFC06F-5219-40C9-847F-6A92B2FD06B9}" type="presParOf" srcId="{06B95DF9-6F67-48B5-A35A-03D528484ACC}" destId="{E3481C86-DC8D-4A14-880D-F68A9961C23E}" srcOrd="2" destOrd="0" presId="urn:microsoft.com/office/officeart/2005/8/layout/hList7"/>
    <dgm:cxn modelId="{A078A491-14FB-49CF-8BFF-CC237C37002B}" type="presParOf" srcId="{06B95DF9-6F67-48B5-A35A-03D528484ACC}" destId="{0B8DD7D8-7F0C-4E73-AAE9-E359CACE9819}" srcOrd="3" destOrd="0" presId="urn:microsoft.com/office/officeart/2005/8/layout/hList7"/>
    <dgm:cxn modelId="{F18A6078-E883-4350-B1AA-46084181344B}" type="presParOf" srcId="{05F7042F-2DE6-4756-9E02-7D500194E906}" destId="{F0FEE9C3-34E0-4D77-A282-DCD9C6E72991}" srcOrd="1" destOrd="0" presId="urn:microsoft.com/office/officeart/2005/8/layout/hList7"/>
    <dgm:cxn modelId="{4DC0CAF5-0DC7-4A1C-8095-7EACDF531509}" type="presParOf" srcId="{05F7042F-2DE6-4756-9E02-7D500194E906}" destId="{A3DE9775-5687-4F68-A386-1A9E1FF1B2B2}" srcOrd="2" destOrd="0" presId="urn:microsoft.com/office/officeart/2005/8/layout/hList7"/>
    <dgm:cxn modelId="{F62BFA44-ACDE-480E-BB2E-3E087BE43E6E}" type="presParOf" srcId="{A3DE9775-5687-4F68-A386-1A9E1FF1B2B2}" destId="{7064EEAA-2496-4766-B831-6B9A9583CEA4}" srcOrd="0" destOrd="0" presId="urn:microsoft.com/office/officeart/2005/8/layout/hList7"/>
    <dgm:cxn modelId="{91578F6C-DCEC-4586-A5D3-A886B3B55526}" type="presParOf" srcId="{A3DE9775-5687-4F68-A386-1A9E1FF1B2B2}" destId="{40A5A309-16F1-459F-ADEB-BFBD51A504AD}" srcOrd="1" destOrd="0" presId="urn:microsoft.com/office/officeart/2005/8/layout/hList7"/>
    <dgm:cxn modelId="{328F6DDC-6616-4BE0-8905-C4FDA6B6155F}" type="presParOf" srcId="{A3DE9775-5687-4F68-A386-1A9E1FF1B2B2}" destId="{2DCC716A-EF99-4D01-80AA-1339607AF8A1}" srcOrd="2" destOrd="0" presId="urn:microsoft.com/office/officeart/2005/8/layout/hList7"/>
    <dgm:cxn modelId="{8BDCFA11-9741-4592-99FE-8FA1A3A47CA7}" type="presParOf" srcId="{A3DE9775-5687-4F68-A386-1A9E1FF1B2B2}" destId="{7CC87894-2F5E-4F8A-9E6F-527F2511AB27}" srcOrd="3" destOrd="0" presId="urn:microsoft.com/office/officeart/2005/8/layout/hList7"/>
    <dgm:cxn modelId="{E326A935-1546-4847-BEFA-2F43A17E6F98}" type="presParOf" srcId="{05F7042F-2DE6-4756-9E02-7D500194E906}" destId="{0E3D01FC-0728-43F3-93B1-CD7D2942F3FC}" srcOrd="3" destOrd="0" presId="urn:microsoft.com/office/officeart/2005/8/layout/hList7"/>
    <dgm:cxn modelId="{C6F1D6D1-7846-4CCC-8144-ADC0AA79F0C5}" type="presParOf" srcId="{05F7042F-2DE6-4756-9E02-7D500194E906}" destId="{7316917C-16CF-4A0E-B693-4D5215BCCD2A}" srcOrd="4" destOrd="0" presId="urn:microsoft.com/office/officeart/2005/8/layout/hList7"/>
    <dgm:cxn modelId="{B8CCFB86-3944-4324-AA40-FB7D935AA091}" type="presParOf" srcId="{7316917C-16CF-4A0E-B693-4D5215BCCD2A}" destId="{D8B8B55D-54DA-459A-BBA6-59AE58764029}" srcOrd="0" destOrd="0" presId="urn:microsoft.com/office/officeart/2005/8/layout/hList7"/>
    <dgm:cxn modelId="{82EF7406-D8CC-4FD2-A852-62AC92C54FF9}" type="presParOf" srcId="{7316917C-16CF-4A0E-B693-4D5215BCCD2A}" destId="{4802A603-181C-4904-9D76-18488BC50373}" srcOrd="1" destOrd="0" presId="urn:microsoft.com/office/officeart/2005/8/layout/hList7"/>
    <dgm:cxn modelId="{29D96B8E-C190-481C-B30D-0C3145FA92F6}" type="presParOf" srcId="{7316917C-16CF-4A0E-B693-4D5215BCCD2A}" destId="{2598EE81-E9A2-4F42-AB3E-5A7E5E1423F7}" srcOrd="2" destOrd="0" presId="urn:microsoft.com/office/officeart/2005/8/layout/hList7"/>
    <dgm:cxn modelId="{C887FAA8-3CDE-4558-9E39-6F5BCD96AB7D}" type="presParOf" srcId="{7316917C-16CF-4A0E-B693-4D5215BCCD2A}" destId="{B7CD97F2-87FF-4498-85D8-26ED53423DD0}" srcOrd="3" destOrd="0" presId="urn:microsoft.com/office/officeart/2005/8/layout/hList7"/>
    <dgm:cxn modelId="{BE530657-EE62-4D5A-A110-E95E7C2ED502}" type="presParOf" srcId="{05F7042F-2DE6-4756-9E02-7D500194E906}" destId="{3B32121B-7E3B-43BD-9830-AAEDF5A951BA}" srcOrd="5" destOrd="0" presId="urn:microsoft.com/office/officeart/2005/8/layout/hList7"/>
    <dgm:cxn modelId="{6315C00F-2658-4089-96F0-8431FF70E78C}" type="presParOf" srcId="{05F7042F-2DE6-4756-9E02-7D500194E906}" destId="{77FA0115-BE4A-4A0A-9BD4-CE31E8C8CBF2}" srcOrd="6" destOrd="0" presId="urn:microsoft.com/office/officeart/2005/8/layout/hList7"/>
    <dgm:cxn modelId="{99965400-04A1-4491-ACA8-BF152D796424}" type="presParOf" srcId="{77FA0115-BE4A-4A0A-9BD4-CE31E8C8CBF2}" destId="{E7ECB985-70B5-49B0-87C3-981DD371B458}" srcOrd="0" destOrd="0" presId="urn:microsoft.com/office/officeart/2005/8/layout/hList7"/>
    <dgm:cxn modelId="{07A8970B-B4EC-4B7A-A574-387DFE7EB7C4}" type="presParOf" srcId="{77FA0115-BE4A-4A0A-9BD4-CE31E8C8CBF2}" destId="{8D849A5D-2661-4498-AE10-243F16FD6A33}" srcOrd="1" destOrd="0" presId="urn:microsoft.com/office/officeart/2005/8/layout/hList7"/>
    <dgm:cxn modelId="{29F7FC5D-F438-4B86-9CED-C365F84BE4B6}" type="presParOf" srcId="{77FA0115-BE4A-4A0A-9BD4-CE31E8C8CBF2}" destId="{F1043B43-6576-482C-A2D6-2ED9096C7423}" srcOrd="2" destOrd="0" presId="urn:microsoft.com/office/officeart/2005/8/layout/hList7"/>
    <dgm:cxn modelId="{1DB7DD5E-013C-4816-8EE3-EEC5CCD504F4}" type="presParOf" srcId="{77FA0115-BE4A-4A0A-9BD4-CE31E8C8CBF2}" destId="{B1764016-89E7-47D1-8FFB-FC016FC47C0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E7B4-55C6-4409-B35D-CDE4918952E7}">
      <dsp:nvSpPr>
        <dsp:cNvPr id="0" name=""/>
        <dsp:cNvSpPr/>
      </dsp:nvSpPr>
      <dsp:spPr>
        <a:xfrm>
          <a:off x="2316" y="0"/>
          <a:ext cx="2427574" cy="52644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 dirty="0">
              <a:solidFill>
                <a:srgbClr val="002060"/>
              </a:solidFill>
              <a:latin typeface="AR JULIAN" panose="02000000000000000000" pitchFamily="2" charset="0"/>
            </a:rPr>
            <a:t>Carte d’identité </a:t>
          </a:r>
          <a:endParaRPr lang="fr-FR" sz="2000" kern="1200" noProof="0" dirty="0" smtClean="0">
            <a:solidFill>
              <a:srgbClr val="002060"/>
            </a:solidFill>
            <a:latin typeface="AR JULIAN" panose="02000000000000000000" pitchFamily="2" charset="0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 dirty="0" smtClean="0">
              <a:solidFill>
                <a:srgbClr val="002060"/>
              </a:solidFill>
              <a:latin typeface="AR JULIAN" panose="02000000000000000000" pitchFamily="2" charset="0"/>
            </a:rPr>
            <a:t>ou </a:t>
          </a:r>
          <a:r>
            <a:rPr lang="fr-FR" sz="2000" kern="1200" noProof="0" dirty="0">
              <a:solidFill>
                <a:srgbClr val="002060"/>
              </a:solidFill>
              <a:latin typeface="AR JULIAN" panose="02000000000000000000" pitchFamily="2" charset="0"/>
            </a:rPr>
            <a:t>passeport </a:t>
          </a: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noProof="0" dirty="0"/>
            <a:t>Photocopie à fournir au plus tard le </a:t>
          </a:r>
          <a:r>
            <a:rPr lang="fr-FR" sz="1800" kern="1200" noProof="0" dirty="0" smtClean="0"/>
            <a:t>15 Mai</a:t>
          </a:r>
          <a:endParaRPr lang="fr-FR" sz="1800" kern="1200" noProof="0" dirty="0"/>
        </a:p>
      </dsp:txBody>
      <dsp:txXfrm>
        <a:off x="2316" y="2105778"/>
        <a:ext cx="2427574" cy="2105778"/>
      </dsp:txXfrm>
    </dsp:sp>
    <dsp:sp modelId="{0B8DD7D8-7F0C-4E73-AAE9-E359CACE9819}">
      <dsp:nvSpPr>
        <dsp:cNvPr id="0" name=""/>
        <dsp:cNvSpPr/>
      </dsp:nvSpPr>
      <dsp:spPr>
        <a:xfrm>
          <a:off x="339572" y="428010"/>
          <a:ext cx="1753060" cy="17530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4EEAA-2496-4766-B831-6B9A9583CEA4}">
      <dsp:nvSpPr>
        <dsp:cNvPr id="0" name=""/>
        <dsp:cNvSpPr/>
      </dsp:nvSpPr>
      <dsp:spPr>
        <a:xfrm>
          <a:off x="2502717" y="0"/>
          <a:ext cx="2427574" cy="5264446"/>
        </a:xfrm>
        <a:prstGeom prst="roundRect">
          <a:avLst>
            <a:gd name="adj" fmla="val 10000"/>
          </a:avLst>
        </a:prstGeom>
        <a:solidFill>
          <a:schemeClr val="accent3">
            <a:hueOff val="329926"/>
            <a:satOff val="12359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 dirty="0">
              <a:solidFill>
                <a:srgbClr val="002060"/>
              </a:solidFill>
              <a:latin typeface="AR JULIAN" panose="02000000000000000000" pitchFamily="2" charset="0"/>
            </a:rPr>
            <a:t>Carte européenne d’assurance maladie</a:t>
          </a:r>
        </a:p>
        <a:p>
          <a:pPr marL="171450" lvl="1" indent="-1714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noProof="0" dirty="0"/>
            <a:t>Photocopie à fournir au plus tard le </a:t>
          </a:r>
          <a:r>
            <a:rPr lang="fr-FR" sz="1800" kern="1200" noProof="0" dirty="0" smtClean="0"/>
            <a:t>15 Mai</a:t>
          </a:r>
          <a:endParaRPr lang="fr-FR" sz="1800" kern="1200" noProof="0" dirty="0"/>
        </a:p>
      </dsp:txBody>
      <dsp:txXfrm>
        <a:off x="2502717" y="2105778"/>
        <a:ext cx="2427574" cy="2105778"/>
      </dsp:txXfrm>
    </dsp:sp>
    <dsp:sp modelId="{7CC87894-2F5E-4F8A-9E6F-527F2511AB27}">
      <dsp:nvSpPr>
        <dsp:cNvPr id="0" name=""/>
        <dsp:cNvSpPr/>
      </dsp:nvSpPr>
      <dsp:spPr>
        <a:xfrm>
          <a:off x="2839974" y="315866"/>
          <a:ext cx="1753060" cy="17530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8B55D-54DA-459A-BBA6-59AE58764029}">
      <dsp:nvSpPr>
        <dsp:cNvPr id="0" name=""/>
        <dsp:cNvSpPr/>
      </dsp:nvSpPr>
      <dsp:spPr>
        <a:xfrm>
          <a:off x="5003119" y="0"/>
          <a:ext cx="2427574" cy="5264446"/>
        </a:xfrm>
        <a:prstGeom prst="roundRect">
          <a:avLst>
            <a:gd name="adj" fmla="val 10000"/>
          </a:avLst>
        </a:prstGeom>
        <a:solidFill>
          <a:schemeClr val="accent3">
            <a:hueOff val="659853"/>
            <a:satOff val="24718"/>
            <a:lumOff val="1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0" dirty="0">
              <a:solidFill>
                <a:srgbClr val="002060"/>
              </a:solidFill>
              <a:latin typeface="AR JULIAN" panose="02000000000000000000" pitchFamily="2" charset="0"/>
            </a:rPr>
            <a:t>Fiche sanitaire</a:t>
          </a:r>
        </a:p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kern="1200" noProof="0" dirty="0"/>
        </a:p>
        <a:p>
          <a:pPr marL="114300" lvl="1" indent="-1143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noProof="0" dirty="0"/>
            <a:t>l’autorisation d’hospitalisation avec intervention chirurgicale est importante et doit être signée afin de permettre à l’accompagnateur de prendre les mesures qui s’imposent dans un cas extrême. Si votre enfant a un problème médical quelconque (allergies, régimes spéciaux, etc.) merci de nous remettre les justificatifs nécessaires</a:t>
          </a:r>
        </a:p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kern="1200" noProof="0" dirty="0"/>
        </a:p>
      </dsp:txBody>
      <dsp:txXfrm>
        <a:off x="5003119" y="2105778"/>
        <a:ext cx="2427574" cy="2105778"/>
      </dsp:txXfrm>
    </dsp:sp>
    <dsp:sp modelId="{B7CD97F2-87FF-4498-85D8-26ED53423DD0}">
      <dsp:nvSpPr>
        <dsp:cNvPr id="0" name=""/>
        <dsp:cNvSpPr/>
      </dsp:nvSpPr>
      <dsp:spPr>
        <a:xfrm>
          <a:off x="5340376" y="315866"/>
          <a:ext cx="1753060" cy="17530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CB985-70B5-49B0-87C3-981DD371B458}">
      <dsp:nvSpPr>
        <dsp:cNvPr id="0" name=""/>
        <dsp:cNvSpPr/>
      </dsp:nvSpPr>
      <dsp:spPr>
        <a:xfrm>
          <a:off x="7505836" y="0"/>
          <a:ext cx="2427574" cy="5264446"/>
        </a:xfrm>
        <a:prstGeom prst="roundRect">
          <a:avLst>
            <a:gd name="adj" fmla="val 1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2060"/>
              </a:solidFill>
            </a:rPr>
            <a:t>Autorisation de sortie du </a:t>
          </a:r>
          <a:r>
            <a:rPr lang="fr-FR" sz="2000" kern="1200" dirty="0" smtClean="0">
              <a:solidFill>
                <a:srgbClr val="002060"/>
              </a:solidFill>
            </a:rPr>
            <a:t>territoire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2060"/>
              </a:solidFill>
            </a:rPr>
            <a:t>Accessible sur le site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2060"/>
              </a:solidFill>
            </a:rPr>
            <a:t>Service-public.fr</a:t>
          </a:r>
          <a:endParaRPr lang="fr-FR" sz="2000" kern="1200" dirty="0">
            <a:solidFill>
              <a:srgbClr val="002060"/>
            </a:solidFill>
          </a:endParaRPr>
        </a:p>
      </dsp:txBody>
      <dsp:txXfrm>
        <a:off x="7505836" y="2105778"/>
        <a:ext cx="2427574" cy="2105778"/>
      </dsp:txXfrm>
    </dsp:sp>
    <dsp:sp modelId="{B1764016-89E7-47D1-8FFB-FC016FC47C02}">
      <dsp:nvSpPr>
        <dsp:cNvPr id="0" name=""/>
        <dsp:cNvSpPr/>
      </dsp:nvSpPr>
      <dsp:spPr>
        <a:xfrm>
          <a:off x="7840777" y="315866"/>
          <a:ext cx="1753060" cy="175306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453C5-0A73-4D65-ABFB-8D2415D63D96}">
      <dsp:nvSpPr>
        <dsp:cNvPr id="0" name=""/>
        <dsp:cNvSpPr/>
      </dsp:nvSpPr>
      <dsp:spPr>
        <a:xfrm>
          <a:off x="478488" y="4722589"/>
          <a:ext cx="8890164" cy="388705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11119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11119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r">
              <a:defRPr sz="1300"/>
            </a:lvl1pPr>
          </a:lstStyle>
          <a:p>
            <a:fld id="{20EA5F0D-C1DC-412F-A146-DDB3A74B588F}" type="datetimeFigureOut">
              <a:rPr lang="en-US"/>
              <a:pPr/>
              <a:t>2/4/2019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75871"/>
            <a:ext cx="3056414" cy="511117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9675871"/>
            <a:ext cx="3056414" cy="511117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r">
              <a:defRPr sz="1300"/>
            </a:lvl1pPr>
          </a:lstStyle>
          <a:p>
            <a:fld id="{7BAE14B8-3CC9-472D-9BC5-A84D80684DE2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11119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11119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r">
              <a:defRPr sz="1300"/>
            </a:lvl1pPr>
          </a:lstStyle>
          <a:p>
            <a:fld id="{A8CDE508-72C8-4AB5-AA9C-1584D31690E0}" type="datetimeFigureOut">
              <a:rPr lang="en-US"/>
              <a:pPr/>
              <a:t>2/4/2019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1488" y="1273175"/>
            <a:ext cx="6110287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508" tIns="49254" rIns="98508" bIns="4925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902488"/>
            <a:ext cx="5642610" cy="3438108"/>
          </a:xfrm>
          <a:prstGeom prst="rect">
            <a:avLst/>
          </a:prstGeom>
        </p:spPr>
        <p:txBody>
          <a:bodyPr vert="horz" lIns="98508" tIns="49254" rIns="98508" bIns="49254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75871"/>
            <a:ext cx="3056414" cy="511117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9675871"/>
            <a:ext cx="3056414" cy="511117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r">
              <a:defRPr sz="1300"/>
            </a:lvl1pPr>
          </a:lstStyle>
          <a:p>
            <a:fld id="{7FB667E1-E601-4AAF-B95C-B25720D70A60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2/4/2019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2/4/2019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ECHANGE  GORRON-</a:t>
            </a:r>
            <a:br>
              <a:rPr lang="fr-FR" sz="5400" dirty="0" smtClean="0"/>
            </a:br>
            <a:r>
              <a:rPr lang="fr-FR" sz="5400" dirty="0" smtClean="0"/>
              <a:t>ST PIERRE LA COUR - ETTAL</a:t>
            </a:r>
            <a:endParaRPr lang="fr-FR" sz="54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Du 21</a:t>
            </a:r>
            <a:r>
              <a:rPr lang="fr-FR" sz="2200" dirty="0" smtClean="0"/>
              <a:t>(à confirmer) </a:t>
            </a:r>
            <a:r>
              <a:rPr lang="fr-FR" dirty="0" smtClean="0"/>
              <a:t>au 29 MARS 2019</a:t>
            </a:r>
          </a:p>
          <a:p>
            <a:r>
              <a:rPr lang="fr-FR" dirty="0" smtClean="0"/>
              <a:t>Du 1er au 8 JUIN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5933" y="270932"/>
            <a:ext cx="7645400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15000"/>
              </a:lnSpc>
              <a:buNone/>
            </a:pPr>
            <a:r>
              <a:rPr lang="fr-FR" b="1" i="1" u="sng" dirty="0" smtClean="0">
                <a:solidFill>
                  <a:srgbClr val="000000"/>
                </a:solidFill>
                <a:latin typeface="Footlight MT Light, serif"/>
              </a:rPr>
              <a:t>Remarques générales concernant ce séjour :</a:t>
            </a:r>
            <a:r>
              <a:rPr lang="fr-FR" dirty="0" smtClean="0">
                <a:solidFill>
                  <a:srgbClr val="000000"/>
                </a:solidFill>
                <a:latin typeface="Footlight MT Light, serif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fr-F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groupe autonome</a:t>
            </a:r>
            <a:r>
              <a:rPr lang="fr-F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: qui sait se prendre en main, ce qui veut dire accepter de rendre service gratuitement sans que ce soit demandé des </a:t>
            </a:r>
            <a:r>
              <a:rPr lang="fr-F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adultes</a:t>
            </a:r>
            <a:endParaRPr lang="de-D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5000"/>
              </a:lnSpc>
            </a:pPr>
            <a:r>
              <a:rPr lang="fr-F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groupe qui s’intéresse</a:t>
            </a:r>
            <a:r>
              <a:rPr lang="fr-F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: savoir être à l’écoute (oublier </a:t>
            </a:r>
            <a:r>
              <a:rPr lang="fr-F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 écouteurs </a:t>
            </a:r>
            <a:r>
              <a:rPr lang="fr-F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même pendant le voyage) c’est un voyage sur temps scolaire donc il y a du travail à faire là-bas (dossier) surtout profiter de toutes les occasions pour parler allemand</a:t>
            </a:r>
            <a:endParaRPr lang="de-DE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5000"/>
              </a:lnSpc>
            </a:pPr>
            <a:r>
              <a:rPr lang="fr-F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groupe qui cherche à s’adapter</a:t>
            </a:r>
            <a:r>
              <a:rPr lang="fr-F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: changement d’horaire, de cadre , de nourriture  (goûter à tout) : découvrir et suivre la vie du correspondant sans imposer ses choix</a:t>
            </a:r>
          </a:p>
          <a:p>
            <a:pPr>
              <a:lnSpc>
                <a:spcPct val="115000"/>
              </a:lnSpc>
            </a:pPr>
            <a:r>
              <a:rPr lang="fr-F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 groupe poli, souriant, agréable</a:t>
            </a:r>
            <a:r>
              <a:rPr lang="fr-F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: il faut savoir accepter les petites contrariétés (s’il y en a).Mais au moindre problème, il faut nous avertir pour éviter qu’un malentendu dégénère</a:t>
            </a:r>
          </a:p>
          <a:p>
            <a:pPr>
              <a:lnSpc>
                <a:spcPct val="115000"/>
              </a:lnSpc>
            </a:pPr>
            <a:r>
              <a:rPr lang="fr-F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discipline</a:t>
            </a:r>
            <a:r>
              <a:rPr lang="fr-F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:il s’agit évidemment des mêmes règles que celles imposées au collège.</a:t>
            </a:r>
          </a:p>
          <a:p>
            <a:pPr marL="45720" indent="0" algn="ctr">
              <a:lnSpc>
                <a:spcPct val="115000"/>
              </a:lnSpc>
              <a:buNone/>
            </a:pP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 JULIAN" panose="02000000000000000000" pitchFamily="2" charset="0"/>
              </a:rPr>
              <a:t>le maître mot de ce voyage est CONFIANCE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  <a:latin typeface="AR JULI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995" y="147604"/>
            <a:ext cx="1858072" cy="1858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ATTENTION                              </a:t>
            </a:r>
            <a:r>
              <a:rPr lang="fr-FR" dirty="0" err="1" smtClean="0"/>
              <a:t>Warnung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273" y="2207940"/>
            <a:ext cx="9166303" cy="4159405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L’utilisation du portable sera autorisé dans les familles </a:t>
            </a:r>
            <a:r>
              <a:rPr lang="fr-FR" b="1" dirty="0">
                <a:solidFill>
                  <a:srgbClr val="FF0000"/>
                </a:solidFill>
              </a:rPr>
              <a:t>à bon escient </a:t>
            </a:r>
            <a:r>
              <a:rPr lang="fr-FR" dirty="0">
                <a:solidFill>
                  <a:srgbClr val="FF0000"/>
                </a:solidFill>
              </a:rPr>
              <a:t>mais pas en journée. </a:t>
            </a:r>
          </a:p>
          <a:p>
            <a:r>
              <a:rPr lang="fr-FR" dirty="0">
                <a:solidFill>
                  <a:srgbClr val="FF0000"/>
                </a:solidFill>
              </a:rPr>
              <a:t>Oubliez </a:t>
            </a:r>
            <a:r>
              <a:rPr lang="fr-FR" dirty="0" smtClean="0">
                <a:solidFill>
                  <a:srgbClr val="FF0000"/>
                </a:solidFill>
              </a:rPr>
              <a:t>les réseaux pendant </a:t>
            </a:r>
            <a:r>
              <a:rPr lang="fr-FR" dirty="0">
                <a:solidFill>
                  <a:srgbClr val="FF0000"/>
                </a:solidFill>
              </a:rPr>
              <a:t>quelques jours…..certains n’auront pas l’opportunité de repartir en Allemagne de si tôt! Profitez de cet échange pour COMMUNIQUER DE VIVE VOIX avec la famille et votre correspondant</a:t>
            </a:r>
          </a:p>
          <a:p>
            <a:r>
              <a:rPr lang="fr-FR" dirty="0">
                <a:solidFill>
                  <a:srgbClr val="FF0000"/>
                </a:solidFill>
              </a:rPr>
              <a:t>Si besoin (impératif), venir me voir!</a:t>
            </a:r>
          </a:p>
          <a:p>
            <a:r>
              <a:rPr lang="fr-FR" dirty="0"/>
              <a:t>Privilégiez un appareil photo</a:t>
            </a:r>
          </a:p>
          <a:p>
            <a:r>
              <a:rPr lang="fr-FR" dirty="0"/>
              <a:t>Il s’agit des règles qui sont applicables au collège</a:t>
            </a:r>
          </a:p>
          <a:p>
            <a:r>
              <a:rPr lang="fr-FR" dirty="0"/>
              <a:t>Indicatif : </a:t>
            </a:r>
            <a:r>
              <a:rPr lang="fr-FR" sz="1900" dirty="0"/>
              <a:t>De France en Allemagne : 00 49 + numéro du correspondant (sans le 0)</a:t>
            </a:r>
          </a:p>
          <a:p>
            <a:pPr marL="365760" lvl="1" indent="0">
              <a:buNone/>
            </a:pPr>
            <a:r>
              <a:rPr lang="fr-FR" dirty="0"/>
              <a:t>                    </a:t>
            </a:r>
            <a:r>
              <a:rPr lang="fr-FR" sz="1900" dirty="0"/>
              <a:t>D’Allemagne en France : 00 33 + votre numéro (sans le 0)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4889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29070" y="1052623"/>
            <a:ext cx="97181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Téléchargement illégal!!</a:t>
            </a:r>
          </a:p>
          <a:p>
            <a:endParaRPr lang="fr-FR" sz="1400" dirty="0"/>
          </a:p>
          <a:p>
            <a:r>
              <a:rPr lang="fr-FR" sz="1400" dirty="0"/>
              <a:t>Je partage avec vous l’expérience malheureuse d’un de mes élèves l’an dernier.</a:t>
            </a:r>
          </a:p>
          <a:p>
            <a:r>
              <a:rPr lang="fr-FR" sz="1400" dirty="0"/>
              <a:t>Sans vraiment s’en rendre compte cet élève très sérieux a téléchargé en Allemagne  (une seule fois ) illégalement un film sur son ordinateur portable personnel .  La famille d’accueil a reçu peu après son départ un courrier alarmant de mise en jugement qui a nécessité le recours à une société d’avocat engendrant des frais très importants . L’affaire n’est pas encore finie et son règlement extrêmement complexe, le détenteur de la connexion internet étant pénalement responsable (et pas l’utilisateur) </a:t>
            </a:r>
            <a:r>
              <a:rPr lang="fr-FR" sz="1400" dirty="0" smtClean="0"/>
              <a:t>. Il </a:t>
            </a:r>
            <a:r>
              <a:rPr lang="fr-FR" sz="1400" dirty="0"/>
              <a:t>s’agit là d’un marché bien juteux pour les sociétés de production et les cabinets d’avocats . Les courriers alarmants mentionnant les sommes exorbitantes encourues  ont de quoi inquiéter les parents en France et en Allemagne.</a:t>
            </a:r>
          </a:p>
          <a:p>
            <a:r>
              <a:rPr lang="fr-FR" sz="1400" dirty="0"/>
              <a:t>On pense souvent au vol, aux incivilités ..N’hésitez pas à informer vos élèves et leurs  familles des conséquences sérieuses du téléchargement illégal en Allemagne avant leur départ ..</a:t>
            </a:r>
          </a:p>
          <a:p>
            <a:endParaRPr lang="fr-FR" sz="1400" dirty="0"/>
          </a:p>
          <a:p>
            <a:r>
              <a:rPr lang="fr-FR" sz="1400" dirty="0"/>
              <a:t>Un de mes élèves a fait la même malheureuse expérience il y a quelques années. Il n'a rien téléchargé, mais en se connectant à internet dans sa famille d'accueil avec son ordinateur portable personnel, il a mis à disposition (sans le savoir) un film qu'il avait téléchargé en France. Cette mise à disposition n'a duré qu'une heure (c'est ce qui était indiqué dans le procès verbal). La Warner </a:t>
            </a:r>
            <a:r>
              <a:rPr lang="fr-FR" sz="1400" dirty="0" err="1"/>
              <a:t>Bross</a:t>
            </a:r>
            <a:r>
              <a:rPr lang="fr-FR" sz="1400" dirty="0"/>
              <a:t> a porté plainte. La famille d'accueil a du payer environ 1000 euros (dédommagement à la Warner et frais d'avocat). La famille française a fait le choix de rembourser intégralement la famille allemande et je me suis chargée des traductions entre les familles et le cabinet d'avocat qui s'est occupé de l'affaire.</a:t>
            </a:r>
          </a:p>
          <a:p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184331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77534" y="939800"/>
            <a:ext cx="71966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coût   :  300€  incluant</a:t>
            </a:r>
          </a:p>
          <a:p>
            <a:endParaRPr lang="fr-FR" dirty="0" smtClean="0"/>
          </a:p>
          <a:p>
            <a:r>
              <a:rPr lang="fr-FR" dirty="0" smtClean="0"/>
              <a:t>-  les visites et sorties en France pour votre enfant et le correspondant</a:t>
            </a:r>
          </a:p>
          <a:p>
            <a:pPr>
              <a:buFontTx/>
              <a:buChar char="-"/>
            </a:pPr>
            <a:r>
              <a:rPr lang="fr-FR" dirty="0" smtClean="0"/>
              <a:t>  le trajet aller – retour en train jusqu’à </a:t>
            </a:r>
            <a:r>
              <a:rPr lang="fr-FR" dirty="0" err="1" smtClean="0"/>
              <a:t>Ettal</a:t>
            </a: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dirty="0" smtClean="0"/>
              <a:t>Un échéancier sur 3 mois vous sera proposé</a:t>
            </a:r>
          </a:p>
          <a:p>
            <a:r>
              <a:rPr lang="fr-FR" dirty="0" smtClean="0"/>
              <a:t> </a:t>
            </a:r>
            <a:r>
              <a:rPr lang="fr-FR" dirty="0" smtClean="0"/>
              <a:t>      -100€ début mars</a:t>
            </a:r>
          </a:p>
          <a:p>
            <a:r>
              <a:rPr lang="fr-FR" dirty="0" smtClean="0"/>
              <a:t>       - 90€ début avril</a:t>
            </a:r>
          </a:p>
          <a:p>
            <a:r>
              <a:rPr lang="fr-FR" dirty="0" smtClean="0"/>
              <a:t> </a:t>
            </a:r>
            <a:r>
              <a:rPr lang="fr-FR" dirty="0" smtClean="0"/>
              <a:t>      - 90€ début mai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6545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999" y="888520"/>
            <a:ext cx="9144001" cy="2464279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Ne pas oublier</a:t>
            </a:r>
            <a:r>
              <a:rPr lang="fr-FR" sz="2800" dirty="0" smtClean="0">
                <a:solidFill>
                  <a:srgbClr val="FF0000"/>
                </a:solidFill>
              </a:rPr>
              <a:t>: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>- les documents à rendre au plus tard le 15 mai </a:t>
            </a:r>
            <a:r>
              <a:rPr lang="fr-FR" sz="2000" dirty="0" smtClean="0">
                <a:solidFill>
                  <a:srgbClr val="FF0000"/>
                </a:solidFill>
              </a:rPr>
              <a:t>(liste fournie début mars)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- un sac à dos pour les sorties</a:t>
            </a:r>
            <a:br>
              <a:rPr lang="fr-FR" sz="2800" dirty="0" smtClean="0"/>
            </a:br>
            <a:r>
              <a:rPr lang="fr-FR" sz="2800" dirty="0" smtClean="0"/>
              <a:t>- le dossier à compléter avec votre correspondant</a:t>
            </a:r>
            <a:br>
              <a:rPr lang="fr-FR" sz="2800" dirty="0" smtClean="0"/>
            </a:br>
            <a:r>
              <a:rPr lang="fr-FR" sz="2800" dirty="0" smtClean="0"/>
              <a:t>- le montant de l’argent de poche est à votre convenance</a:t>
            </a:r>
            <a:br>
              <a:rPr lang="fr-FR" sz="2800" dirty="0" smtClean="0"/>
            </a:br>
            <a:r>
              <a:rPr lang="fr-FR" sz="2800" dirty="0" smtClean="0"/>
              <a:t>- un petit cadeau pour la famille </a:t>
            </a:r>
            <a:r>
              <a:rPr lang="fr-FR" sz="2800" dirty="0" smtClean="0"/>
              <a:t>d’accueil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84273" y="4123267"/>
            <a:ext cx="5115464" cy="693148"/>
          </a:xfrm>
        </p:spPr>
        <p:txBody>
          <a:bodyPr>
            <a:normAutofit fontScale="92500" lnSpcReduction="20000"/>
          </a:bodyPr>
          <a:lstStyle/>
          <a:p>
            <a:r>
              <a:rPr lang="fr-FR" sz="4800" dirty="0" smtClean="0"/>
              <a:t>DES QUESTIONS ?</a:t>
            </a:r>
            <a:endParaRPr lang="fr-FR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279756" cy="3507549"/>
          </a:xfrm>
        </p:spPr>
        <p:txBody>
          <a:bodyPr>
            <a:normAutofit fontScale="90000"/>
          </a:bodyPr>
          <a:lstStyle/>
          <a:p>
            <a:r>
              <a:rPr lang="fr-FR" sz="4400" noProof="1">
                <a:latin typeface="AR CENA" panose="02000000000000000000" pitchFamily="2" charset="0"/>
              </a:rPr>
              <a:t>Nous vous souhaitons à tous un agréable et inoubliable séjour.</a:t>
            </a:r>
            <a:br>
              <a:rPr lang="fr-FR" sz="4400" noProof="1">
                <a:latin typeface="AR CENA" panose="02000000000000000000" pitchFamily="2" charset="0"/>
              </a:rPr>
            </a:br>
            <a:r>
              <a:rPr lang="fr-FR" sz="4400" noProof="1">
                <a:latin typeface="AR CENA" panose="02000000000000000000" pitchFamily="2" charset="0"/>
              </a:rPr>
              <a:t/>
            </a:r>
            <a:br>
              <a:rPr lang="fr-FR" sz="4400" noProof="1">
                <a:latin typeface="AR CENA" panose="02000000000000000000" pitchFamily="2" charset="0"/>
              </a:rPr>
            </a:br>
            <a:r>
              <a:rPr lang="fr-FR" sz="4400" noProof="1">
                <a:latin typeface="AR CENA" panose="02000000000000000000" pitchFamily="2" charset="0"/>
              </a:rPr>
              <a:t>Wir wünschen Euch einen schönen und unvergesslichen Aufenthalt</a:t>
            </a:r>
            <a:r>
              <a:rPr lang="fr-FR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7014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5032" y="762355"/>
            <a:ext cx="3281207" cy="1214238"/>
          </a:xfrm>
        </p:spPr>
        <p:txBody>
          <a:bodyPr/>
          <a:lstStyle/>
          <a:p>
            <a:pPr algn="ctr"/>
            <a:r>
              <a:rPr lang="fr-FR" noProof="1">
                <a:solidFill>
                  <a:schemeClr val="accent5">
                    <a:lumMod val="60000"/>
                    <a:lumOff val="40000"/>
                  </a:schemeClr>
                </a:solidFill>
              </a:rPr>
              <a:t>Thème de l’échange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0560" y="457200"/>
            <a:ext cx="7332212" cy="5943600"/>
          </a:xfrm>
        </p:spPr>
        <p:txBody>
          <a:bodyPr>
            <a:normAutofit/>
          </a:bodyPr>
          <a:lstStyle/>
          <a:p>
            <a:endParaRPr lang="fr-FR" sz="3200" noProof="1">
              <a:latin typeface="Bodoni MT Black" panose="02070A03080606020203" pitchFamily="18" charset="0"/>
            </a:endParaRPr>
          </a:p>
          <a:p>
            <a:endParaRPr lang="fr-FR" sz="3200" noProof="1">
              <a:latin typeface="Bodoni MT Black" panose="02070A03080606020203" pitchFamily="18" charset="0"/>
            </a:endParaRPr>
          </a:p>
          <a:p>
            <a:r>
              <a:rPr lang="fr-FR" sz="3200" noProof="1">
                <a:latin typeface="Bodoni MT Black" panose="02070A03080606020203" pitchFamily="18" charset="0"/>
              </a:rPr>
              <a:t>Tous égaux mais différents</a:t>
            </a:r>
          </a:p>
          <a:p>
            <a:endParaRPr lang="fr-FR" sz="3200" noProof="1">
              <a:latin typeface="Bodoni MT Black" panose="02070A03080606020203" pitchFamily="18" charset="0"/>
            </a:endParaRPr>
          </a:p>
          <a:p>
            <a:endParaRPr lang="fr-FR" sz="3200" noProof="1">
              <a:latin typeface="Bodoni MT Black" panose="02070A03080606020203" pitchFamily="18" charset="0"/>
            </a:endParaRPr>
          </a:p>
          <a:p>
            <a:r>
              <a:rPr lang="fr-FR" sz="3200" noProof="1">
                <a:latin typeface="Bodoni MT Black" panose="02070A03080606020203" pitchFamily="18" charset="0"/>
              </a:rPr>
              <a:t>Alle gleich aber doch verschieden</a:t>
            </a:r>
          </a:p>
          <a:p>
            <a:endParaRPr lang="fr-FR" sz="3200" noProof="1">
              <a:latin typeface="Bodoni MT Black" panose="02070A03080606020203" pitchFamily="18" charset="0"/>
            </a:endParaRPr>
          </a:p>
          <a:p>
            <a:endParaRPr lang="fr-FR" sz="3200" noProof="1">
              <a:latin typeface="Bodoni MT Black" panose="02070A03080606020203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80" y="2668772"/>
            <a:ext cx="3108960" cy="2177548"/>
          </a:xfrm>
        </p:spPr>
        <p:txBody>
          <a:bodyPr/>
          <a:lstStyle/>
          <a:p>
            <a:endParaRPr lang="fr-FR" noProof="1"/>
          </a:p>
        </p:txBody>
      </p:sp>
      <p:pic>
        <p:nvPicPr>
          <p:cNvPr id="5" name="Image 4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032" y="2498651"/>
            <a:ext cx="3281207" cy="2572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570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489098"/>
            <a:ext cx="9133730" cy="823236"/>
          </a:xfrm>
        </p:spPr>
        <p:txBody>
          <a:bodyPr>
            <a:normAutofit/>
          </a:bodyPr>
          <a:lstStyle/>
          <a:p>
            <a:r>
              <a:rPr lang="fr-FR" dirty="0"/>
              <a:t>Qui participe?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48268" y="1485900"/>
            <a:ext cx="3412065" cy="33909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dk1"/>
                </a:solidFill>
              </a:rPr>
              <a:t>Classe</a:t>
            </a:r>
            <a:r>
              <a:rPr lang="fr-FR" dirty="0"/>
              <a:t> </a:t>
            </a:r>
            <a:r>
              <a:rPr lang="fr-FR" dirty="0" smtClean="0"/>
              <a:t>3è  Gorron </a:t>
            </a:r>
            <a:r>
              <a:rPr lang="fr-FR" dirty="0"/>
              <a:t>: </a:t>
            </a:r>
            <a:r>
              <a:rPr lang="fr-FR" dirty="0" smtClean="0"/>
              <a:t>3 élèves</a:t>
            </a:r>
          </a:p>
          <a:p>
            <a:r>
              <a:rPr lang="fr-FR" dirty="0" smtClean="0"/>
              <a:t>Classe 3è SPLC : 7élèves</a:t>
            </a:r>
            <a:endParaRPr lang="fr-FR" dirty="0"/>
          </a:p>
          <a:p>
            <a:r>
              <a:rPr lang="fr-FR" dirty="0">
                <a:solidFill>
                  <a:schemeClr val="dk1"/>
                </a:solidFill>
              </a:rPr>
              <a:t>Classe</a:t>
            </a:r>
            <a:r>
              <a:rPr lang="fr-FR" dirty="0"/>
              <a:t> </a:t>
            </a:r>
            <a:r>
              <a:rPr lang="fr-FR" dirty="0" smtClean="0"/>
              <a:t>4è </a:t>
            </a:r>
            <a:r>
              <a:rPr lang="fr-FR" dirty="0"/>
              <a:t>:  </a:t>
            </a:r>
            <a:r>
              <a:rPr lang="fr-FR" dirty="0" smtClean="0"/>
              <a:t>13 </a:t>
            </a:r>
            <a:r>
              <a:rPr lang="fr-FR" dirty="0"/>
              <a:t>élèves</a:t>
            </a:r>
          </a:p>
          <a:p>
            <a:r>
              <a:rPr lang="fr-FR" dirty="0"/>
              <a:t>2 accompagnatrices : </a:t>
            </a:r>
          </a:p>
          <a:p>
            <a:pPr marL="45720" indent="0">
              <a:buNone/>
            </a:pPr>
            <a:r>
              <a:rPr lang="fr-FR" dirty="0"/>
              <a:t>     </a:t>
            </a:r>
            <a:r>
              <a:rPr lang="fr-FR" dirty="0" smtClean="0"/>
              <a:t>-Mmes Daniel et </a:t>
            </a:r>
            <a:r>
              <a:rPr lang="fr-FR" dirty="0"/>
              <a:t>Madiot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03359" y="350874"/>
            <a:ext cx="5284382" cy="5570423"/>
          </a:xfrm>
        </p:spPr>
        <p:txBody>
          <a:bodyPr>
            <a:normAutofit/>
          </a:bodyPr>
          <a:lstStyle/>
          <a:p>
            <a:pPr marL="45720" indent="0">
              <a:lnSpc>
                <a:spcPct val="115000"/>
              </a:lnSpc>
              <a:buNone/>
            </a:pPr>
            <a:r>
              <a:rPr lang="fr-FR" b="1" i="1" u="sng" dirty="0">
                <a:solidFill>
                  <a:srgbClr val="000000"/>
                </a:solidFill>
                <a:latin typeface="Footlight MT Light, serif"/>
              </a:rPr>
              <a:t> </a:t>
            </a:r>
            <a:endParaRPr lang="de-DE" sz="1800" dirty="0">
              <a:solidFill>
                <a:srgbClr val="000000"/>
              </a:solidFill>
              <a:latin typeface="AR JULIAN" panose="02000000000000000000" pitchFamily="2" charset="0"/>
            </a:endParaRP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9534" y="626533"/>
            <a:ext cx="7074263" cy="446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747933" y="5342467"/>
            <a:ext cx="300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Tableau donné début mars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0270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7368465" y="1358283"/>
            <a:ext cx="2848681" cy="452762"/>
          </a:xfrm>
        </p:spPr>
        <p:txBody>
          <a:bodyPr>
            <a:normAutofit fontScale="92500"/>
          </a:bodyPr>
          <a:lstStyle/>
          <a:p>
            <a:r>
              <a:rPr lang="fr-FR" noProof="1"/>
              <a:t>Du </a:t>
            </a:r>
            <a:r>
              <a:rPr lang="fr-FR" noProof="1" smtClean="0"/>
              <a:t>21 au 29 </a:t>
            </a:r>
            <a:r>
              <a:rPr lang="fr-FR" noProof="1"/>
              <a:t>mars </a:t>
            </a:r>
            <a:r>
              <a:rPr lang="fr-FR" noProof="1" smtClean="0"/>
              <a:t>2019</a:t>
            </a:r>
            <a:endParaRPr lang="fr-FR" noProof="1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7306322" y="2405848"/>
            <a:ext cx="2778711" cy="333069"/>
          </a:xfrm>
        </p:spPr>
        <p:txBody>
          <a:bodyPr>
            <a:normAutofit fontScale="92500" lnSpcReduction="20000"/>
          </a:bodyPr>
          <a:lstStyle/>
          <a:p>
            <a:r>
              <a:rPr lang="fr-FR" noProof="1"/>
              <a:t>Comment recevoir?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>
          <a:xfrm>
            <a:off x="6924582" y="3027284"/>
            <a:ext cx="3733145" cy="2611515"/>
          </a:xfrm>
        </p:spPr>
        <p:txBody>
          <a:bodyPr/>
          <a:lstStyle/>
          <a:p>
            <a:r>
              <a:rPr lang="fr-FR" noProof="1"/>
              <a:t>Ne pas faire de folies! Vivez comme d’habitude</a:t>
            </a:r>
          </a:p>
          <a:p>
            <a:r>
              <a:rPr lang="fr-FR" noProof="1"/>
              <a:t>Cuisine simple et typique (</a:t>
            </a:r>
            <a:r>
              <a:rPr lang="fr-FR" noProof="1" smtClean="0"/>
              <a:t>crêpes/ pâtes /pizza….)</a:t>
            </a:r>
            <a:endParaRPr lang="fr-FR" noProof="1"/>
          </a:p>
          <a:p>
            <a:r>
              <a:rPr lang="fr-FR" noProof="1"/>
              <a:t>Suggestion : prévoir </a:t>
            </a:r>
            <a:r>
              <a:rPr lang="fr-FR" noProof="1" smtClean="0"/>
              <a:t>St Malo </a:t>
            </a:r>
            <a:r>
              <a:rPr lang="fr-FR" noProof="1"/>
              <a:t>pour le </a:t>
            </a:r>
            <a:r>
              <a:rPr lang="fr-FR" noProof="1" smtClean="0"/>
              <a:t>weekend?</a:t>
            </a:r>
            <a:endParaRPr lang="fr-FR" noProof="1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347534" y="78910"/>
            <a:ext cx="4310195" cy="1233424"/>
          </a:xfrm>
        </p:spPr>
        <p:txBody>
          <a:bodyPr/>
          <a:lstStyle/>
          <a:p>
            <a:pPr algn="ctr"/>
            <a:r>
              <a:rPr lang="fr-FR" noProof="1" smtClean="0"/>
              <a:t>L’accueil des </a:t>
            </a:r>
            <a:r>
              <a:rPr lang="fr-FR" noProof="1"/>
              <a:t>correspondants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393793" y="0"/>
          <a:ext cx="4599612" cy="6870634"/>
        </p:xfrm>
        <a:graphic>
          <a:graphicData uri="http://schemas.openxmlformats.org/drawingml/2006/table">
            <a:tbl>
              <a:tblPr/>
              <a:tblGrid>
                <a:gridCol w="941554"/>
                <a:gridCol w="2676456"/>
                <a:gridCol w="981602"/>
              </a:tblGrid>
              <a:tr h="3883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Jeudi 21 mars 2019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Arrivée vers midi – Accueil au collège (possibilité de manger au self)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Vers</a:t>
                      </a: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600" i="1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13h30 : activités pour apprendre à se connaître/ visite du collège, de la ville si temps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 b="1" i="1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A Prévoir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7601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Vendredi 22 mars (</a:t>
                      </a:r>
                      <a:r>
                        <a:rPr lang="fr-FR" sz="600" i="1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Allemands et français)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77875" algn="ctr"/>
                        </a:tabLs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44 élèves + 4/5 acc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Journée à </a:t>
                      </a:r>
                      <a:r>
                        <a:rPr lang="fr-FR" sz="600" b="1" dirty="0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Granville et Mt St Michel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Matin : </a:t>
                      </a:r>
                      <a:r>
                        <a:rPr lang="fr-FR" sz="600" dirty="0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randonnée en passant par la plage jusqu’à la pointe du Roc + autres activités 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Après-midi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 : visite </a:t>
                      </a:r>
                      <a:r>
                        <a:rPr lang="fr-FR" sz="600" dirty="0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du mont st Michel. 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Temps libre.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Footlight MT Light"/>
                          <a:ea typeface="Times New Roman"/>
                          <a:cs typeface="Times New Roman"/>
                        </a:rPr>
                        <a:t>8h00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 : Départ de Gorron 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Footlight MT Light"/>
                          <a:ea typeface="Times New Roman"/>
                          <a:cs typeface="Times New Roman"/>
                        </a:rPr>
                        <a:t> 8h30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 Départ de St Pierre La Cour 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Footlight MT Light"/>
                          <a:ea typeface="Times New Roman"/>
                          <a:cs typeface="Times New Roman"/>
                        </a:rPr>
                        <a:t>18h15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 : Retour à St Pierre La Cour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000000"/>
                        </a:solidFill>
                        <a:latin typeface="Footlight MT 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-pique-nique de l’élève et du correspondant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-imperméable et chaussures de marche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1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Samedi 23 et dimanche 24 mars: </a:t>
                      </a:r>
                      <a:r>
                        <a:rPr lang="fr-FR" sz="600" b="1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Week-end en famille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9279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Lundi 25 mars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fr-FR" sz="600" i="1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Allemands et Français</a:t>
                      </a: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)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44 élèves + 4/5 acc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Matin : 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cours avec les Français  (8h30 – 12h10)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Repas  à la cantine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Après-midi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 :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       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Footlight MT Light"/>
                          <a:ea typeface="Times New Roman"/>
                          <a:cs typeface="Times New Roman"/>
                        </a:rPr>
                        <a:t>13h30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: Activités sportives au parc de la Colmont à Gorron 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 err="1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Paintball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600" i="1" dirty="0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Course </a:t>
                      </a:r>
                      <a:r>
                        <a:rPr lang="fr-FR" sz="600" i="1" dirty="0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d’Orientation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Footlight MT Light"/>
                          <a:ea typeface="Times New Roman"/>
                          <a:cs typeface="Times New Roman"/>
                        </a:rPr>
                        <a:t>16h30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  : Retour à St Pierre La Cour 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000000"/>
                        </a:solidFill>
                        <a:latin typeface="Footlight MT 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-vêtements de sports et change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7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Mardi 26 mars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(Allemands )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44 élèves + 4/5 acc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Journée à Laval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Matin : 9H30 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Visite du </a:t>
                      </a:r>
                      <a:r>
                        <a:rPr lang="fr-FR" sz="600" dirty="0" err="1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Lactopole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Pique-nique au square de Boston ou jardin de la Perrine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Après-midi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Musée d’Arts au château puis rallye Photo et temps libre. 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Footlight MT Light"/>
                          <a:ea typeface="Times New Roman"/>
                          <a:cs typeface="Times New Roman"/>
                        </a:rPr>
                        <a:t> 8h30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 Départ de Gorron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Footlight MT Light"/>
                          <a:ea typeface="Times New Roman"/>
                          <a:cs typeface="Times New Roman"/>
                        </a:rPr>
                        <a:t>9h00: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Départ de St Pierre La Cour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latin typeface="Footlight MT Ligh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600" dirty="0">
                          <a:highlight>
                            <a:srgbClr val="00FFFF"/>
                          </a:highlight>
                          <a:latin typeface="Footlight MT Light"/>
                          <a:ea typeface="Times New Roman"/>
                          <a:cs typeface="Times New Roman"/>
                        </a:rPr>
                        <a:t>16h30:</a:t>
                      </a:r>
                      <a:r>
                        <a:rPr lang="fr-FR" sz="600" dirty="0">
                          <a:latin typeface="Footlight MT Light"/>
                          <a:ea typeface="Times New Roman"/>
                          <a:cs typeface="Times New Roman"/>
                        </a:rPr>
                        <a:t> Retour à St Pierre La Cour ou Gorron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-pique-nique du correspondant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Mercredi 27 mars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(Allemands et Français)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Matin : 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cours (8h20 – 12h10), M1-M2 avec les professeurs </a:t>
                      </a:r>
                      <a:r>
                        <a:rPr lang="fr-FR" sz="600" dirty="0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Allemands</a:t>
                      </a:r>
                      <a:endParaRPr lang="fr-FR" sz="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 smtClean="0">
                          <a:latin typeface="Footlight MT Light"/>
                          <a:ea typeface="Times New Roman"/>
                          <a:cs typeface="Times New Roman"/>
                        </a:rPr>
                        <a:t>Après-midi</a:t>
                      </a:r>
                      <a:r>
                        <a:rPr lang="fr-FR" sz="600" dirty="0">
                          <a:latin typeface="Footlight MT Light"/>
                          <a:ea typeface="Times New Roman"/>
                          <a:cs typeface="Times New Roman"/>
                        </a:rPr>
                        <a:t> : libre en famille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000000"/>
                        </a:solidFill>
                        <a:latin typeface="Footlight MT Light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7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Jeudi 28 mars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(Allemands et Français)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44 élèves + 4/5 acc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Journée à RENNES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10H :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Visite guidée (par nos soins) de la ville et temps libre 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14H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 : Espace des Sciences avec expositions et planétarium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Footlight MT Light"/>
                          <a:ea typeface="Times New Roman"/>
                          <a:cs typeface="Times New Roman"/>
                        </a:rPr>
                        <a:t>8h30: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Départ de St Pierre La Cour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Footlight MT Light"/>
                          <a:ea typeface="Times New Roman"/>
                          <a:cs typeface="Times New Roman"/>
                        </a:rPr>
                        <a:t>18h00</a:t>
                      </a: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: Retour à St Pierre La Cour</a:t>
                      </a: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</a:t>
                      </a:r>
                      <a:endParaRPr lang="fr-FR" sz="600" b="1" dirty="0" smtClean="0">
                        <a:solidFill>
                          <a:srgbClr val="000000"/>
                        </a:solidFill>
                        <a:latin typeface="Footlight MT Ligh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Soirée</a:t>
                      </a: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: fête d’adieux à la salle du self du collège de </a:t>
                      </a:r>
                      <a:r>
                        <a:rPr lang="fr-FR" sz="600" dirty="0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SPLC (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à partir de 19h00 à 21h30)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-pique-nique de l’élève et du </a:t>
                      </a:r>
                      <a:r>
                        <a:rPr lang="fr-FR" sz="600" dirty="0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correspondant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dirty="0" smtClean="0">
                        <a:solidFill>
                          <a:srgbClr val="000000"/>
                        </a:solidFill>
                        <a:latin typeface="Footlight MT 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dirty="0" smtClean="0">
                        <a:solidFill>
                          <a:srgbClr val="000000"/>
                        </a:solidFill>
                        <a:latin typeface="Footlight MT 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dirty="0" smtClean="0">
                        <a:solidFill>
                          <a:srgbClr val="000000"/>
                        </a:solidFill>
                        <a:latin typeface="Footlight MT 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b="1" u="sng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Apéritif dinatoire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600" dirty="0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préparé</a:t>
                      </a:r>
                      <a:r>
                        <a:rPr lang="fr-FR" sz="600" baseline="0" dirty="0" smtClean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par le chef de SPLC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Vendredi 29 mars</a:t>
                      </a:r>
                      <a:endParaRPr lang="fr-F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Matin : 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départ à 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Footlight MT Light"/>
                          <a:ea typeface="Times New Roman"/>
                          <a:cs typeface="Times New Roman"/>
                        </a:rPr>
                        <a:t>8h30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au collège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i="1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            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-2 pique-niques pour le </a:t>
                      </a:r>
                      <a:r>
                        <a:rPr lang="fr-FR" sz="600" dirty="0" err="1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corres</a:t>
                      </a:r>
                      <a:r>
                        <a:rPr lang="fr-FR" sz="600" dirty="0">
                          <a:solidFill>
                            <a:srgbClr val="000000"/>
                          </a:solidFill>
                          <a:latin typeface="Footlight MT Light"/>
                          <a:ea typeface="Times New Roman"/>
                          <a:cs typeface="Times New Roman"/>
                        </a:rPr>
                        <a:t>.(midi et soir)</a:t>
                      </a:r>
                      <a:endParaRPr lang="fr-F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248" marR="2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06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50712" y="248575"/>
            <a:ext cx="8214220" cy="116762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/>
              <a:t>Notre </a:t>
            </a:r>
            <a:r>
              <a:rPr lang="fr-FR" sz="3100" dirty="0" smtClean="0"/>
              <a:t>séjour</a:t>
            </a:r>
            <a:r>
              <a:rPr lang="fr-FR" dirty="0"/>
              <a:t/>
            </a:r>
            <a:br>
              <a:rPr lang="fr-FR" dirty="0"/>
            </a:br>
            <a:r>
              <a:rPr lang="fr-FR" sz="1600" b="1" dirty="0">
                <a:solidFill>
                  <a:srgbClr val="FF0000"/>
                </a:solidFill>
              </a:rPr>
              <a:t>Départ: </a:t>
            </a:r>
            <a:r>
              <a:rPr lang="fr-FR" sz="1600" b="1" dirty="0" smtClean="0">
                <a:solidFill>
                  <a:srgbClr val="FF0000"/>
                </a:solidFill>
              </a:rPr>
              <a:t>samedi 1er juin </a:t>
            </a:r>
            <a:r>
              <a:rPr lang="fr-FR" sz="1600" b="1" dirty="0">
                <a:solidFill>
                  <a:srgbClr val="FF0000"/>
                </a:solidFill>
              </a:rPr>
              <a:t>à </a:t>
            </a:r>
            <a:r>
              <a:rPr lang="fr-FR" sz="1600" b="1" dirty="0" smtClean="0">
                <a:solidFill>
                  <a:srgbClr val="FF0000"/>
                </a:solidFill>
              </a:rPr>
              <a:t>8h19 </a:t>
            </a:r>
            <a:r>
              <a:rPr lang="fr-FR" sz="1600" b="1" dirty="0" smtClean="0">
                <a:solidFill>
                  <a:srgbClr val="FF0000"/>
                </a:solidFill>
              </a:rPr>
              <a:t>- gare </a:t>
            </a:r>
            <a:r>
              <a:rPr lang="fr-FR" sz="1600" b="1" dirty="0">
                <a:solidFill>
                  <a:srgbClr val="FF0000"/>
                </a:solidFill>
              </a:rPr>
              <a:t>de Laval </a:t>
            </a:r>
            <a:r>
              <a:rPr lang="fr-FR" sz="1600" b="1" dirty="0" smtClean="0">
                <a:solidFill>
                  <a:srgbClr val="FF0000"/>
                </a:solidFill>
              </a:rPr>
              <a:t> /  arrivée </a:t>
            </a:r>
            <a:r>
              <a:rPr lang="fr-FR" sz="1600" b="1" dirty="0">
                <a:solidFill>
                  <a:srgbClr val="FF0000"/>
                </a:solidFill>
              </a:rPr>
              <a:t>à </a:t>
            </a:r>
            <a:r>
              <a:rPr lang="fr-FR" sz="1600" b="1" dirty="0" smtClean="0">
                <a:solidFill>
                  <a:srgbClr val="FF0000"/>
                </a:solidFill>
              </a:rPr>
              <a:t>20H44 </a:t>
            </a:r>
            <a:r>
              <a:rPr lang="fr-FR" sz="1600" b="1" dirty="0">
                <a:solidFill>
                  <a:srgbClr val="FF0000"/>
                </a:solidFill>
              </a:rPr>
              <a:t>à </a:t>
            </a:r>
            <a:r>
              <a:rPr lang="fr-FR" sz="1600" b="1" dirty="0" err="1" smtClean="0">
                <a:solidFill>
                  <a:srgbClr val="FF0000"/>
                </a:solidFill>
              </a:rPr>
              <a:t>Oberau</a:t>
            </a:r>
            <a:r>
              <a:rPr lang="fr-FR" sz="1600" b="1" dirty="0" smtClean="0">
                <a:solidFill>
                  <a:srgbClr val="FF0000"/>
                </a:solidFill>
              </a:rPr>
              <a:t> (5km de </a:t>
            </a:r>
            <a:r>
              <a:rPr lang="fr-FR" sz="1600" b="1" dirty="0" err="1" smtClean="0">
                <a:solidFill>
                  <a:srgbClr val="FF0000"/>
                </a:solidFill>
              </a:rPr>
              <a:t>Ettal</a:t>
            </a:r>
            <a:r>
              <a:rPr lang="fr-FR" sz="1600" b="1" dirty="0" smtClean="0">
                <a:solidFill>
                  <a:srgbClr val="FF0000"/>
                </a:solidFill>
              </a:rPr>
              <a:t>)</a:t>
            </a:r>
            <a:r>
              <a:rPr lang="fr-FR" sz="1600" b="1" dirty="0">
                <a:solidFill>
                  <a:srgbClr val="FF0000"/>
                </a:solidFill>
              </a:rPr>
              <a:t/>
            </a:r>
            <a:br>
              <a:rPr lang="fr-FR" sz="1600" b="1" dirty="0">
                <a:solidFill>
                  <a:srgbClr val="FF0000"/>
                </a:solidFill>
              </a:rPr>
            </a:br>
            <a:r>
              <a:rPr lang="fr-FR" sz="1600" b="1" dirty="0">
                <a:solidFill>
                  <a:srgbClr val="FF0000"/>
                </a:solidFill>
              </a:rPr>
              <a:t>Retour : </a:t>
            </a:r>
            <a:r>
              <a:rPr lang="fr-FR" sz="1600" b="1" dirty="0" smtClean="0">
                <a:solidFill>
                  <a:srgbClr val="FF0000"/>
                </a:solidFill>
              </a:rPr>
              <a:t>samedi 8 juin </a:t>
            </a:r>
            <a:r>
              <a:rPr lang="fr-FR" sz="1600" b="1" dirty="0">
                <a:solidFill>
                  <a:srgbClr val="FF0000"/>
                </a:solidFill>
              </a:rPr>
              <a:t>départ à </a:t>
            </a:r>
            <a:r>
              <a:rPr lang="fr-FR" sz="1600" b="1" dirty="0" smtClean="0">
                <a:solidFill>
                  <a:srgbClr val="FF0000"/>
                </a:solidFill>
              </a:rPr>
              <a:t>7h15 </a:t>
            </a:r>
            <a:r>
              <a:rPr lang="fr-FR" sz="1600" b="1" dirty="0">
                <a:solidFill>
                  <a:srgbClr val="FF0000"/>
                </a:solidFill>
              </a:rPr>
              <a:t>de </a:t>
            </a:r>
            <a:r>
              <a:rPr lang="fr-FR" sz="1600" b="1" dirty="0" err="1" smtClean="0">
                <a:solidFill>
                  <a:srgbClr val="FF0000"/>
                </a:solidFill>
              </a:rPr>
              <a:t>Oberau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/ arrivée </a:t>
            </a:r>
            <a:r>
              <a:rPr lang="fr-FR" sz="1600" b="1" dirty="0">
                <a:solidFill>
                  <a:srgbClr val="FF0000"/>
                </a:solidFill>
              </a:rPr>
              <a:t>à </a:t>
            </a:r>
            <a:r>
              <a:rPr lang="fr-FR" sz="1600" b="1" dirty="0" smtClean="0">
                <a:solidFill>
                  <a:srgbClr val="FF0000"/>
                </a:solidFill>
              </a:rPr>
              <a:t>20H40 </a:t>
            </a:r>
            <a:r>
              <a:rPr lang="fr-FR" sz="1600" b="1" dirty="0">
                <a:solidFill>
                  <a:srgbClr val="FF0000"/>
                </a:solidFill>
              </a:rPr>
              <a:t>à Laval.</a:t>
            </a:r>
            <a:br>
              <a:rPr lang="fr-FR" sz="1600" b="1" dirty="0">
                <a:solidFill>
                  <a:srgbClr val="FF0000"/>
                </a:solidFill>
              </a:rPr>
            </a:br>
            <a:r>
              <a:rPr lang="fr-FR" sz="1600" b="1" dirty="0">
                <a:solidFill>
                  <a:srgbClr val="FF0000"/>
                </a:solidFill>
              </a:rPr>
              <a:t>Départ de Gorron? Qui?</a:t>
            </a:r>
          </a:p>
        </p:txBody>
      </p:sp>
      <p:pic>
        <p:nvPicPr>
          <p:cNvPr id="5" name="Espace réservé du contenu 4" descr="carte laval Obera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1964" y="1571804"/>
            <a:ext cx="8211845" cy="5028753"/>
          </a:xfrm>
        </p:spPr>
      </p:pic>
    </p:spTree>
    <p:extLst>
      <p:ext uri="{BB962C8B-B14F-4D97-AF65-F5344CB8AC3E}">
        <p14:creationId xmlns:p14="http://schemas.microsoft.com/office/powerpoint/2010/main" xmlns="" val="14038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558" y="618171"/>
            <a:ext cx="3976441" cy="4436430"/>
          </a:xfrm>
        </p:spPr>
        <p:txBody>
          <a:bodyPr>
            <a:normAutofit/>
          </a:bodyPr>
          <a:lstStyle/>
          <a:p>
            <a:r>
              <a:rPr lang="fr-FR" sz="1600" dirty="0" err="1" smtClean="0">
                <a:latin typeface="AR CENA" panose="02000000000000000000" pitchFamily="2" charset="0"/>
                <a:cs typeface="Arial" panose="020B0604020202020204" pitchFamily="34" charset="0"/>
              </a:rPr>
              <a:t>Ettal</a:t>
            </a:r>
            <a: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  <a:t> :</a:t>
            </a:r>
            <a:b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</a:br>
            <a: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  <a:t>-  commune de Haute-Bavière à 10 km au nord de Garmisch-Partenkirchen,  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80 km au nord Munich Innsbruck en Autriche (75 km au sud ) </a:t>
            </a:r>
            <a: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  <a:t>et à environ 4 km au sud-est d'Oberammergau dans le district de Garmisch-Partenkirchen. </a:t>
            </a:r>
            <a:b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</a:br>
            <a: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  <a:t>- environ 850 habitants </a:t>
            </a:r>
            <a:b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</a:br>
            <a: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  <a:t>- se compose d'</a:t>
            </a:r>
            <a:r>
              <a:rPr lang="fr-FR" sz="1600" dirty="0" err="1" smtClean="0">
                <a:latin typeface="AR CENA" panose="02000000000000000000" pitchFamily="2" charset="0"/>
                <a:cs typeface="Arial" panose="020B0604020202020204" pitchFamily="34" charset="0"/>
              </a:rPr>
              <a:t>Ettal</a:t>
            </a:r>
            <a: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  <a:t> et de </a:t>
            </a:r>
            <a:r>
              <a:rPr lang="fr-FR" sz="1600" dirty="0" err="1" smtClean="0">
                <a:latin typeface="AR CENA" panose="02000000000000000000" pitchFamily="2" charset="0"/>
                <a:cs typeface="Arial" panose="020B0604020202020204" pitchFamily="34" charset="0"/>
              </a:rPr>
              <a:t>Graswang</a:t>
            </a:r>
            <a: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  <a:t>, (où se situe le château de </a:t>
            </a:r>
            <a:r>
              <a:rPr lang="fr-FR" sz="1600" dirty="0" err="1" smtClean="0">
                <a:latin typeface="AR CENA" panose="02000000000000000000" pitchFamily="2" charset="0"/>
                <a:cs typeface="Arial" panose="020B0604020202020204" pitchFamily="34" charset="0"/>
              </a:rPr>
              <a:t>Linderhof</a:t>
            </a:r>
            <a: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  <a:t>). - L'abbaye bénédictine d'</a:t>
            </a:r>
            <a:r>
              <a:rPr lang="fr-FR" sz="1600" dirty="0" err="1" smtClean="0">
                <a:latin typeface="AR CENA" panose="02000000000000000000" pitchFamily="2" charset="0"/>
                <a:cs typeface="Arial" panose="020B0604020202020204" pitchFamily="34" charset="0"/>
              </a:rPr>
              <a:t>Ettal</a:t>
            </a:r>
            <a: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  <a:t> est située sur le territoire de la commune.</a:t>
            </a:r>
            <a:br>
              <a:rPr lang="fr-FR" sz="1600" dirty="0" smtClean="0">
                <a:latin typeface="AR CENA" panose="02000000000000000000" pitchFamily="2" charset="0"/>
                <a:cs typeface="Arial" panose="020B0604020202020204" pitchFamily="34" charset="0"/>
              </a:rPr>
            </a:br>
            <a:r>
              <a:rPr lang="fr-FR" sz="1400" dirty="0" smtClean="0">
                <a:latin typeface="AR CENA" panose="02000000000000000000" pitchFamily="2" charset="0"/>
                <a:cs typeface="Arial" panose="020B0604020202020204" pitchFamily="34" charset="0"/>
              </a:rPr>
              <a:t>- En 1922, le compositeur russe Prokofiev s'est retiré pour dix-huit mois à </a:t>
            </a:r>
            <a:r>
              <a:rPr lang="fr-FR" sz="1400" dirty="0" err="1" smtClean="0">
                <a:latin typeface="AR CENA" panose="02000000000000000000" pitchFamily="2" charset="0"/>
                <a:cs typeface="Arial" panose="020B0604020202020204" pitchFamily="34" charset="0"/>
              </a:rPr>
              <a:t>Ettal</a:t>
            </a:r>
            <a:r>
              <a:rPr lang="fr-FR" sz="1400" dirty="0" smtClean="0">
                <a:latin typeface="AR CENA" panose="02000000000000000000" pitchFamily="2" charset="0"/>
                <a:cs typeface="Arial" panose="020B0604020202020204" pitchFamily="34" charset="0"/>
              </a:rPr>
              <a:t> pour y terminer la composition de son opéra l'Ange de feu.</a:t>
            </a:r>
            <a:br>
              <a:rPr lang="fr-FR" sz="1400" dirty="0" smtClean="0">
                <a:latin typeface="AR CENA" panose="02000000000000000000" pitchFamily="2" charset="0"/>
                <a:cs typeface="Arial" panose="020B0604020202020204" pitchFamily="34" charset="0"/>
              </a:rPr>
            </a:br>
            <a:r>
              <a:rPr lang="fr-FR" dirty="0" smtClean="0">
                <a:latin typeface="AR CENA" panose="02000000000000000000" pitchFamily="2" charset="0"/>
              </a:rPr>
              <a:t/>
            </a:r>
            <a:br>
              <a:rPr lang="fr-FR" dirty="0" smtClean="0">
                <a:latin typeface="AR CENA" panose="02000000000000000000" pitchFamily="2" charset="0"/>
              </a:rPr>
            </a:br>
            <a:endParaRPr lang="fr-FR" dirty="0">
              <a:latin typeface="AR CENA" panose="02000000000000000000" pitchFamily="2" charset="0"/>
            </a:endParaRPr>
          </a:p>
        </p:txBody>
      </p:sp>
      <p:pic>
        <p:nvPicPr>
          <p:cNvPr id="6" name="Espace réservé du contenu 5" descr="Abbaye d'Ett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48272" y="191361"/>
            <a:ext cx="2509242" cy="1811884"/>
          </a:xfrm>
        </p:spPr>
      </p:pic>
      <p:pic>
        <p:nvPicPr>
          <p:cNvPr id="12289" name="Picture 1" descr="C:\Users\admin\Pictures\chateau de Linderdor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516" y="380681"/>
            <a:ext cx="2551520" cy="1828799"/>
          </a:xfrm>
          <a:prstGeom prst="rect">
            <a:avLst/>
          </a:prstGeom>
          <a:noFill/>
        </p:spPr>
      </p:pic>
      <p:pic>
        <p:nvPicPr>
          <p:cNvPr id="12290" name="Picture 2" descr="C:\Users\admin\Pictures\kuhfluchtwasserfäl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897" y="2389388"/>
            <a:ext cx="2708113" cy="1958485"/>
          </a:xfrm>
          <a:prstGeom prst="rect">
            <a:avLst/>
          </a:prstGeom>
          <a:noFill/>
        </p:spPr>
      </p:pic>
      <p:pic>
        <p:nvPicPr>
          <p:cNvPr id="12292" name="Picture 4" descr="RÃ©sultat de recherche d'images pour &quot;Ettal benediktiner gymnasium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3446" y="3229474"/>
            <a:ext cx="2768986" cy="163795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1933" y="4657487"/>
            <a:ext cx="4221604" cy="203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460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20174" y="508958"/>
            <a:ext cx="5805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lgerian" pitchFamily="82" charset="0"/>
              </a:rPr>
              <a:t>Sur place, qu’allons nous voir et visiter?</a:t>
            </a:r>
            <a:endParaRPr lang="fr-FR" sz="2000" dirty="0">
              <a:latin typeface="Algerian" pitchFamily="82" charset="0"/>
            </a:endParaRPr>
          </a:p>
        </p:txBody>
      </p:sp>
      <p:pic>
        <p:nvPicPr>
          <p:cNvPr id="1026" name="Picture 2" descr="RÃ©sultat de recherche d'images pour &quot;munich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004" y="1292770"/>
            <a:ext cx="4114800" cy="1647939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425351" y="1233577"/>
            <a:ext cx="108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MUNICH</a:t>
            </a:r>
            <a:endParaRPr lang="fr-FR" dirty="0"/>
          </a:p>
        </p:txBody>
      </p:sp>
      <p:pic>
        <p:nvPicPr>
          <p:cNvPr id="1028" name="Picture 4" descr="RÃ©sultat de recherche d'images pour &quot;neuschwanstein schlos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707" y="1233577"/>
            <a:ext cx="3468149" cy="226874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8798943" y="923026"/>
            <a:ext cx="307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Château de Neuschwanstein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191774" y="3441940"/>
            <a:ext cx="186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Oberammergau</a:t>
            </a:r>
            <a:endParaRPr lang="fr-FR" dirty="0"/>
          </a:p>
        </p:txBody>
      </p:sp>
      <p:pic>
        <p:nvPicPr>
          <p:cNvPr id="10242" name="Picture 2" descr="RÃ©sultat de recherche d'images pour &quot;Oberammergau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16" y="3404559"/>
            <a:ext cx="3011495" cy="1676399"/>
          </a:xfrm>
          <a:prstGeom prst="rect">
            <a:avLst/>
          </a:prstGeom>
          <a:noFill/>
        </p:spPr>
      </p:pic>
      <p:pic>
        <p:nvPicPr>
          <p:cNvPr id="10244" name="Picture 4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281" y="4563214"/>
            <a:ext cx="3071004" cy="2303253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027208" y="5615796"/>
            <a:ext cx="112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Füssen</a:t>
            </a:r>
            <a:endParaRPr lang="fr-FR" dirty="0"/>
          </a:p>
        </p:txBody>
      </p:sp>
      <p:pic>
        <p:nvPicPr>
          <p:cNvPr id="10246" name="Picture 6" descr="RÃ©sultat de recherche d'images pour &quot;Wieskirche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8219" y="3914238"/>
            <a:ext cx="3272584" cy="2454438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0317192" y="4140679"/>
            <a:ext cx="167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Wieskirche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6995" y="404036"/>
            <a:ext cx="5837275" cy="1081864"/>
          </a:xfrm>
        </p:spPr>
        <p:txBody>
          <a:bodyPr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3400" b="0" i="0" spc="-100" noProof="1">
                <a:solidFill>
                  <a:schemeClr val="tx1"/>
                </a:solidFill>
                <a:latin typeface="Cambria"/>
                <a:ea typeface="+mj-ea"/>
                <a:cs typeface="+mj-cs"/>
              </a:rPr>
              <a:t>Les documents indispensables durant le séjour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7759865"/>
              </p:ext>
            </p:extLst>
          </p:nvPr>
        </p:nvGraphicFramePr>
        <p:xfrm>
          <a:off x="772357" y="944968"/>
          <a:ext cx="9933411" cy="526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6402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Des nouvelles?</a:t>
            </a:r>
            <a:br>
              <a:rPr lang="fr-FR" noProof="1"/>
            </a:br>
            <a:r>
              <a:rPr lang="fr-FR" noProof="1"/>
              <a:t/>
            </a:r>
            <a:br>
              <a:rPr lang="fr-FR" noProof="1"/>
            </a:br>
            <a:endParaRPr lang="fr-FR" noProof="1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66291" y="3302192"/>
            <a:ext cx="3108960" cy="1371600"/>
          </a:xfrm>
        </p:spPr>
        <p:txBody>
          <a:bodyPr/>
          <a:lstStyle/>
          <a:p>
            <a:r>
              <a:rPr lang="fr-FR" noProof="1" smtClean="0"/>
              <a:t>J’essaierai de mettre en </a:t>
            </a:r>
            <a:r>
              <a:rPr lang="fr-FR" noProof="1"/>
              <a:t>ligne sur le site du collège </a:t>
            </a:r>
            <a:r>
              <a:rPr lang="fr-FR" noProof="1" smtClean="0"/>
              <a:t>un </a:t>
            </a:r>
            <a:r>
              <a:rPr lang="fr-FR" noProof="1"/>
              <a:t>compte rendu </a:t>
            </a:r>
            <a:r>
              <a:rPr lang="fr-FR" noProof="1" smtClean="0"/>
              <a:t>quotidiennement</a:t>
            </a:r>
            <a:r>
              <a:rPr lang="fr-FR" noProof="1"/>
              <a:t>.</a:t>
            </a: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638" r="6638"/>
          <a:stretch>
            <a:fillRect/>
          </a:stretch>
        </p:blipFill>
        <p:spPr bwMode="auto">
          <a:xfrm>
            <a:off x="5476739" y="629728"/>
            <a:ext cx="4978126" cy="377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272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 amusante d’automne" id="{A6B047C8-83B6-456B-ADAF-B5F3ADA74709}" vid="{262B8F30-0117-4D86-93EA-A809BFAB6F76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voyage parents</Template>
  <TotalTime>0</TotalTime>
  <Words>854</Words>
  <Application>Microsoft Office PowerPoint</Application>
  <PresentationFormat>Personnalisé</PresentationFormat>
  <Paragraphs>142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Back to School 16x9</vt:lpstr>
      <vt:lpstr>ECHANGE  GORRON- ST PIERRE LA COUR - ETTAL</vt:lpstr>
      <vt:lpstr>Thème de l’échange</vt:lpstr>
      <vt:lpstr>Qui participe? </vt:lpstr>
      <vt:lpstr>L’accueil des correspondants</vt:lpstr>
      <vt:lpstr>Notre séjour Départ: samedi 1er juin à 8h19 - gare de Laval  /  arrivée à 20H44 à Oberau (5km de Ettal) Retour : samedi 8 juin départ à 7h15 de Oberau / arrivée à 20H40 à Laval. Départ de Gorron? Qui?</vt:lpstr>
      <vt:lpstr>Ettal : -  commune de Haute-Bavière à 10 km au nord de Garmisch-Partenkirchen,  80 km au nord Munich Innsbruck en Autriche (75 km au sud ) et à environ 4 km au sud-est d'Oberammergau dans le district de Garmisch-Partenkirchen.  - environ 850 habitants  - se compose d'Ettal et de Graswang, (où se situe le château de Linderhof). - L'abbaye bénédictine d'Ettal est située sur le territoire de la commune. - En 1922, le compositeur russe Prokofiev s'est retiré pour dix-huit mois à Ettal pour y terminer la composition de son opéra l'Ange de feu.  </vt:lpstr>
      <vt:lpstr>Diapositive 7</vt:lpstr>
      <vt:lpstr>Les documents indispensables durant le séjour </vt:lpstr>
      <vt:lpstr>Des nouvelles?  </vt:lpstr>
      <vt:lpstr>Diapositive 10</vt:lpstr>
      <vt:lpstr>ATTENTION                              Warnung</vt:lpstr>
      <vt:lpstr>Diapositive 12</vt:lpstr>
      <vt:lpstr>Diapositive 13</vt:lpstr>
      <vt:lpstr>Ne pas oublier: - les documents à rendre au plus tard le 15 mai (liste fournie début mars) - un sac à dos pour les sorties - le dossier à compléter avec votre correspondant - le montant de l’argent de poche est à votre convenance - un petit cadeau pour la famille d’accueil </vt:lpstr>
      <vt:lpstr>Nous vous souhaitons à tous un agréable et inoubliable séjour.  Wir wünschen Euch einen schönen und unvergesslichen Aufenthalt.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2016-10-03T11:24:36Z</dcterms:created>
  <dcterms:modified xsi:type="dcterms:W3CDTF">2019-02-04T18:25:46Z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