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8" r:id="rId2"/>
    <p:sldId id="272" r:id="rId3"/>
    <p:sldId id="261" r:id="rId4"/>
    <p:sldId id="269" r:id="rId5"/>
    <p:sldId id="271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EA5DF1-1C4B-4736-85A5-D94258A226CE}" type="datetimeFigureOut">
              <a:rPr lang="fr-FR" smtClean="0"/>
              <a:t>17/01/2019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18E185-1F9A-4A9A-B2FF-9D555A7B1A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7643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C83AB-92BE-4374-838D-451CB5D72A57}" type="datetimeFigureOut">
              <a:rPr lang="fr-FR" smtClean="0"/>
              <a:t>17/01/2019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DDB57-4C7C-468F-A640-3B77C9F1B2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328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C83AB-92BE-4374-838D-451CB5D72A57}" type="datetimeFigureOut">
              <a:rPr lang="fr-FR" smtClean="0"/>
              <a:t>17/01/2019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DDB57-4C7C-468F-A640-3B77C9F1B2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4169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C83AB-92BE-4374-838D-451CB5D72A57}" type="datetimeFigureOut">
              <a:rPr lang="fr-FR" smtClean="0"/>
              <a:t>17/01/2019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DDB57-4C7C-468F-A640-3B77C9F1B2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7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C83AB-92BE-4374-838D-451CB5D72A57}" type="datetimeFigureOut">
              <a:rPr lang="fr-FR" smtClean="0"/>
              <a:t>17/01/2019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DDB57-4C7C-468F-A640-3B77C9F1B2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6223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C83AB-92BE-4374-838D-451CB5D72A57}" type="datetimeFigureOut">
              <a:rPr lang="fr-FR" smtClean="0"/>
              <a:t>17/01/2019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DDB57-4C7C-468F-A640-3B77C9F1B2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0169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C83AB-92BE-4374-838D-451CB5D72A57}" type="datetimeFigureOut">
              <a:rPr lang="fr-FR" smtClean="0"/>
              <a:t>17/01/2019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DDB57-4C7C-468F-A640-3B77C9F1B2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1910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C83AB-92BE-4374-838D-451CB5D72A57}" type="datetimeFigureOut">
              <a:rPr lang="fr-FR" smtClean="0"/>
              <a:t>17/01/2019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DDB57-4C7C-468F-A640-3B77C9F1B2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890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C83AB-92BE-4374-838D-451CB5D72A57}" type="datetimeFigureOut">
              <a:rPr lang="fr-FR" smtClean="0"/>
              <a:t>17/01/2019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DDB57-4C7C-468F-A640-3B77C9F1B2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560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C83AB-92BE-4374-838D-451CB5D72A57}" type="datetimeFigureOut">
              <a:rPr lang="fr-FR" smtClean="0"/>
              <a:t>17/01/2019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DDB57-4C7C-468F-A640-3B77C9F1B2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6710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C83AB-92BE-4374-838D-451CB5D72A57}" type="datetimeFigureOut">
              <a:rPr lang="fr-FR" smtClean="0"/>
              <a:t>17/01/2019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DDB57-4C7C-468F-A640-3B77C9F1B2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3264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C83AB-92BE-4374-838D-451CB5D72A57}" type="datetimeFigureOut">
              <a:rPr lang="fr-FR" smtClean="0"/>
              <a:t>17/01/2019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DDB57-4C7C-468F-A640-3B77C9F1B2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443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C83AB-92BE-4374-838D-451CB5D72A57}" type="datetimeFigureOut">
              <a:rPr lang="fr-FR" smtClean="0"/>
              <a:t>17/01/2019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DDB57-4C7C-468F-A640-3B77C9F1B2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0046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8136" y="2213992"/>
            <a:ext cx="9382664" cy="1143000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rPr>
              <a:t>L’APPRENTISSAGE </a:t>
            </a:r>
            <a:br>
              <a:rPr lang="fr-FR" sz="32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fr-FR" sz="32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rPr>
              <a:t>UNE </a:t>
            </a:r>
            <a:r>
              <a:rPr lang="fr-FR" sz="3200" b="1" dirty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rPr>
              <a:t>FORMATION </a:t>
            </a:r>
            <a:r>
              <a:rPr lang="fr-FR" sz="32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rPr>
              <a:t>PROFESSIONNELLE POUR </a:t>
            </a:r>
            <a:r>
              <a:rPr lang="fr-FR" sz="3200" b="1" dirty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rPr>
              <a:t>:</a:t>
            </a:r>
          </a:p>
        </p:txBody>
      </p:sp>
      <p:pic>
        <p:nvPicPr>
          <p:cNvPr id="6" name="Espace réservé du contenu 5" descr="AP_Pont_HD_visuel_peti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89269" y="66311"/>
            <a:ext cx="7013462" cy="1847092"/>
          </a:xfrm>
        </p:spPr>
      </p:pic>
      <p:sp>
        <p:nvSpPr>
          <p:cNvPr id="8" name="Cube 7"/>
          <p:cNvSpPr/>
          <p:nvPr/>
        </p:nvSpPr>
        <p:spPr>
          <a:xfrm rot="5400000">
            <a:off x="2199944" y="3824175"/>
            <a:ext cx="288032" cy="288032"/>
          </a:xfrm>
          <a:prstGeom prst="cub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Cube 8"/>
          <p:cNvSpPr/>
          <p:nvPr/>
        </p:nvSpPr>
        <p:spPr>
          <a:xfrm rot="5400000">
            <a:off x="2199944" y="5459596"/>
            <a:ext cx="288032" cy="288032"/>
          </a:xfrm>
          <a:prstGeom prst="cub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480377" y="3672388"/>
            <a:ext cx="73276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/>
              <a:t>Apprendre un </a:t>
            </a:r>
            <a:r>
              <a:rPr lang="fr-FR" sz="3600" b="1" dirty="0" smtClean="0"/>
              <a:t>métier en entreprise et dans un Centre de Formation d’Apprentis</a:t>
            </a:r>
            <a:endParaRPr lang="fr-FR" sz="36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3352923" y="5280446"/>
            <a:ext cx="6334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/>
              <a:t>Obtenir un </a:t>
            </a:r>
            <a:r>
              <a:rPr lang="fr-FR" sz="3600" b="1" dirty="0" smtClean="0"/>
              <a:t>diplôme </a:t>
            </a:r>
            <a:r>
              <a:rPr lang="fr-FR" sz="2000" b="1" dirty="0" smtClean="0"/>
              <a:t>(CAP, BAC PRO, BTS…)</a:t>
            </a:r>
            <a:endParaRPr lang="fr-FR" sz="2000" b="1" dirty="0"/>
          </a:p>
        </p:txBody>
      </p:sp>
      <p:pic>
        <p:nvPicPr>
          <p:cNvPr id="12" name="Image 11" descr="Logo CMA reg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03040" y="5500342"/>
            <a:ext cx="874509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77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94"/>
    </mc:Choice>
    <mc:Fallback xmlns="">
      <p:transition spd="slow" advTm="399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5619" y="2317330"/>
            <a:ext cx="10515600" cy="4351338"/>
          </a:xfrm>
        </p:spPr>
        <p:txBody>
          <a:bodyPr/>
          <a:lstStyle/>
          <a:p>
            <a:r>
              <a:rPr lang="fr-FR" dirty="0" smtClean="0"/>
              <a:t>Avoir 15 ans et sa classe de 3</a:t>
            </a:r>
            <a:r>
              <a:rPr lang="fr-FR" baseline="30000" dirty="0" smtClean="0"/>
              <a:t>ème</a:t>
            </a:r>
            <a:r>
              <a:rPr lang="fr-FR" dirty="0" smtClean="0"/>
              <a:t> terminée</a:t>
            </a:r>
          </a:p>
          <a:p>
            <a:r>
              <a:rPr lang="fr-FR" dirty="0"/>
              <a:t>Faire des stages pour valider son projet professionnel</a:t>
            </a:r>
          </a:p>
          <a:p>
            <a:r>
              <a:rPr lang="fr-FR" dirty="0" smtClean="0"/>
              <a:t>Etre motivé et intéressé par le métier </a:t>
            </a:r>
          </a:p>
          <a:p>
            <a:r>
              <a:rPr lang="fr-FR" dirty="0" smtClean="0"/>
              <a:t>Chercher un employeur </a:t>
            </a:r>
          </a:p>
          <a:p>
            <a:r>
              <a:rPr lang="fr-FR" dirty="0" smtClean="0"/>
              <a:t>Prendre </a:t>
            </a:r>
            <a:r>
              <a:rPr lang="fr-FR" dirty="0"/>
              <a:t>contact avec le </a:t>
            </a:r>
            <a:r>
              <a:rPr lang="fr-FR" dirty="0" smtClean="0"/>
              <a:t>CFA. Profitez des Portes ouvertes pour visiter l’établissement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750499" y="682625"/>
            <a:ext cx="93826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rPr>
              <a:t>POUR ETRE APPRENTI, IL FAUT :</a:t>
            </a:r>
            <a:endParaRPr lang="fr-FR" sz="3200" b="1" dirty="0">
              <a:ln w="1905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015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03512" y="2084294"/>
            <a:ext cx="8686800" cy="1143000"/>
          </a:xfrm>
        </p:spPr>
        <p:txBody>
          <a:bodyPr>
            <a:noAutofit/>
          </a:bodyPr>
          <a:lstStyle/>
          <a:p>
            <a:r>
              <a:rPr lang="fr-FR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UNE FORMATION EN ALTERNANCE:</a:t>
            </a:r>
            <a:br>
              <a:rPr lang="fr-FR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fr-FR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UN ENGAGEMENT TRIPARTITE</a:t>
            </a:r>
          </a:p>
        </p:txBody>
      </p:sp>
      <p:pic>
        <p:nvPicPr>
          <p:cNvPr id="6" name="Espace réservé du contenu 5" descr="AP_Pont_HD_visuel_peti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0181" y="88622"/>
            <a:ext cx="7013462" cy="1847092"/>
          </a:xfrm>
          <a:prstGeom prst="rect">
            <a:avLst/>
          </a:prstGeom>
        </p:spPr>
      </p:pic>
      <p:sp>
        <p:nvSpPr>
          <p:cNvPr id="5" name="Rectangle à coins arrondis 4"/>
          <p:cNvSpPr/>
          <p:nvPr/>
        </p:nvSpPr>
        <p:spPr>
          <a:xfrm>
            <a:off x="4943872" y="3501008"/>
            <a:ext cx="180020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Apprenti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2999656" y="5517232"/>
            <a:ext cx="180020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Entreprise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6744072" y="5589240"/>
            <a:ext cx="180020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CFA</a:t>
            </a:r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3863752" y="4149080"/>
            <a:ext cx="1044024" cy="1296144"/>
          </a:xfrm>
          <a:prstGeom prst="straightConnector1">
            <a:avLst/>
          </a:prstGeom>
          <a:ln w="76200" cap="flat" cmpd="sng">
            <a:solidFill>
              <a:schemeClr val="accent5"/>
            </a:solidFill>
            <a:round/>
            <a:headEnd type="triangle" w="med" len="med"/>
            <a:tailEnd type="triangle"/>
          </a:ln>
          <a:scene3d>
            <a:camera prst="orthographicFront"/>
            <a:lightRig rig="threePt" dir="t"/>
          </a:scene3d>
          <a:sp3d extrusionH="101600" contourW="12700">
            <a:extrusionClr>
              <a:srgbClr val="FF0000"/>
            </a:extrusionClr>
            <a:contourClr>
              <a:srgbClr val="FF0000"/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>
            <a:off x="5015880" y="5877272"/>
            <a:ext cx="1584176" cy="0"/>
          </a:xfrm>
          <a:prstGeom prst="straightConnector1">
            <a:avLst/>
          </a:prstGeom>
          <a:ln w="76200" cap="flat" cmpd="sng">
            <a:solidFill>
              <a:schemeClr val="accent5"/>
            </a:solidFill>
            <a:round/>
            <a:headEnd type="triangle" w="med" len="med"/>
            <a:tailEnd type="triangle"/>
          </a:ln>
          <a:scene3d>
            <a:camera prst="orthographicFront"/>
            <a:lightRig rig="threePt" dir="t"/>
          </a:scene3d>
          <a:sp3d extrusionH="101600" contourW="12700">
            <a:extrusionClr>
              <a:srgbClr val="FF0000"/>
            </a:extrusionClr>
            <a:contourClr>
              <a:srgbClr val="FF0000"/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6816080" y="4149080"/>
            <a:ext cx="1008112" cy="1368152"/>
          </a:xfrm>
          <a:prstGeom prst="straightConnector1">
            <a:avLst/>
          </a:prstGeom>
          <a:ln w="76200" cap="flat" cmpd="sng">
            <a:solidFill>
              <a:schemeClr val="accent5"/>
            </a:solidFill>
            <a:round/>
            <a:headEnd type="triangle" w="med" len="med"/>
            <a:tailEnd type="triangle"/>
          </a:ln>
          <a:scene3d>
            <a:camera prst="orthographicFront"/>
            <a:lightRig rig="threePt" dir="t"/>
          </a:scene3d>
          <a:sp3d extrusionH="101600" contourW="12700">
            <a:extrusionClr>
              <a:srgbClr val="FF0000"/>
            </a:extrusionClr>
            <a:contourClr>
              <a:srgbClr val="FF0000"/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4943872" y="4581129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      </a:t>
            </a:r>
            <a:r>
              <a:rPr lang="fr-FR" b="1" dirty="0"/>
              <a:t>Contrat</a:t>
            </a:r>
          </a:p>
          <a:p>
            <a:r>
              <a:rPr lang="fr-FR" b="1" dirty="0"/>
              <a:t>d’apprentissage</a:t>
            </a:r>
          </a:p>
        </p:txBody>
      </p:sp>
      <p:pic>
        <p:nvPicPr>
          <p:cNvPr id="24" name="Image 23" descr="Logo CMA reg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64353" y="5733256"/>
            <a:ext cx="874509" cy="93610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0739">
            <a:off x="1980958" y="3729298"/>
            <a:ext cx="1741633" cy="116588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1348">
            <a:off x="8339664" y="3721592"/>
            <a:ext cx="1671080" cy="125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797253"/>
      </p:ext>
    </p:extLst>
  </p:cSld>
  <p:clrMapOvr>
    <a:masterClrMapping/>
  </p:clrMapOvr>
  <p:transition spd="med" advTm="5057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 descr="AP_Pont_HD_visuel_peti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67608" y="109541"/>
            <a:ext cx="6941454" cy="1828128"/>
          </a:xfrm>
          <a:prstGeom prst="rect">
            <a:avLst/>
          </a:prstGeom>
        </p:spPr>
      </p:pic>
      <p:pic>
        <p:nvPicPr>
          <p:cNvPr id="7" name="Image 6" descr="Logo CMA reg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08368" y="5733256"/>
            <a:ext cx="844738" cy="90423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221908" y="2387024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PORTES OUVERTES DES CFA</a:t>
            </a:r>
            <a:endParaRPr lang="fr-FR" sz="40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567608" y="3447133"/>
            <a:ext cx="66273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Toutes les dates sur www.mayenneapprentissage.com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420193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25"/>
    </mc:Choice>
    <mc:Fallback xmlns="">
      <p:transition spd="slow" advTm="392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1935" y="1420184"/>
            <a:ext cx="10936857" cy="43681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400" dirty="0" smtClean="0">
                <a:solidFill>
                  <a:srgbClr val="7030A0"/>
                </a:solidFill>
              </a:rPr>
              <a:t>Pour tous renseignements sur l’apprentissage</a:t>
            </a:r>
          </a:p>
          <a:p>
            <a:pPr marL="0" indent="0" algn="ctr">
              <a:buNone/>
            </a:pPr>
            <a:r>
              <a:rPr lang="fr-FR" sz="4400" dirty="0" smtClean="0">
                <a:solidFill>
                  <a:srgbClr val="7030A0"/>
                </a:solidFill>
              </a:rPr>
              <a:t>Pour trouver un employeur,</a:t>
            </a:r>
          </a:p>
          <a:p>
            <a:pPr marL="0" indent="0" algn="ctr">
              <a:buNone/>
            </a:pPr>
            <a:r>
              <a:rPr lang="fr-FR" sz="4400" dirty="0" smtClean="0">
                <a:solidFill>
                  <a:srgbClr val="7030A0"/>
                </a:solidFill>
              </a:rPr>
              <a:t>contactez-nous </a:t>
            </a:r>
          </a:p>
          <a:p>
            <a:pPr marL="0" indent="0" algn="ctr">
              <a:buNone/>
            </a:pPr>
            <a:r>
              <a:rPr lang="fr-FR" sz="4400" dirty="0" smtClean="0">
                <a:solidFill>
                  <a:srgbClr val="7030A0"/>
                </a:solidFill>
              </a:rPr>
              <a:t>à la Chambre de Métiers et de l’artisanat </a:t>
            </a:r>
          </a:p>
          <a:p>
            <a:pPr marL="0" indent="0" algn="ctr">
              <a:buNone/>
            </a:pPr>
            <a:r>
              <a:rPr lang="fr-FR" sz="4400" dirty="0" smtClean="0">
                <a:solidFill>
                  <a:srgbClr val="7030A0"/>
                </a:solidFill>
              </a:rPr>
              <a:t>02.43.49.88.55</a:t>
            </a:r>
          </a:p>
        </p:txBody>
      </p:sp>
    </p:spTree>
    <p:extLst>
      <p:ext uri="{BB962C8B-B14F-4D97-AF65-F5344CB8AC3E}">
        <p14:creationId xmlns:p14="http://schemas.microsoft.com/office/powerpoint/2010/main" val="378553644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111</Words>
  <Application>Microsoft Office PowerPoint</Application>
  <PresentationFormat>Grand écran</PresentationFormat>
  <Paragraphs>22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Tahoma</vt:lpstr>
      <vt:lpstr>Thème Office</vt:lpstr>
      <vt:lpstr>L’APPRENTISSAGE  UNE FORMATION PROFESSIONNELLE POUR :</vt:lpstr>
      <vt:lpstr>Présentation PowerPoint</vt:lpstr>
      <vt:lpstr>UNE FORMATION EN ALTERNANCE: UN ENGAGEMENT TRIPARTITE</vt:lpstr>
      <vt:lpstr>Présentation PowerPoint</vt:lpstr>
      <vt:lpstr>Présentation PowerPoint</vt:lpstr>
    </vt:vector>
  </TitlesOfParts>
  <Company>CMA NANTES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Sophie BRIDIER</dc:creator>
  <cp:lastModifiedBy>Sophie BRIDIER</cp:lastModifiedBy>
  <cp:revision>16</cp:revision>
  <dcterms:created xsi:type="dcterms:W3CDTF">2018-12-10T15:17:21Z</dcterms:created>
  <dcterms:modified xsi:type="dcterms:W3CDTF">2019-01-17T10:24:19Z</dcterms:modified>
</cp:coreProperties>
</file>