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24"/>
  </p:notesMasterIdLst>
  <p:handoutMasterIdLst>
    <p:handoutMasterId r:id="rId25"/>
  </p:handoutMasterIdLst>
  <p:sldIdLst>
    <p:sldId id="259" r:id="rId3"/>
    <p:sldId id="260" r:id="rId4"/>
    <p:sldId id="264" r:id="rId5"/>
    <p:sldId id="272" r:id="rId6"/>
    <p:sldId id="287" r:id="rId7"/>
    <p:sldId id="288" r:id="rId8"/>
    <p:sldId id="278" r:id="rId9"/>
    <p:sldId id="290" r:id="rId10"/>
    <p:sldId id="291" r:id="rId11"/>
    <p:sldId id="279" r:id="rId12"/>
    <p:sldId id="281" r:id="rId13"/>
    <p:sldId id="282" r:id="rId14"/>
    <p:sldId id="283" r:id="rId15"/>
    <p:sldId id="284" r:id="rId16"/>
    <p:sldId id="285" r:id="rId17"/>
    <p:sldId id="280" r:id="rId18"/>
    <p:sldId id="286" r:id="rId19"/>
    <p:sldId id="274" r:id="rId20"/>
    <p:sldId id="292" r:id="rId21"/>
    <p:sldId id="294" r:id="rId22"/>
    <p:sldId id="293" r:id="rId23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39FB117-776C-461E-B157-4FC534E53CED}">
          <p14:sldIdLst>
            <p14:sldId id="259"/>
            <p14:sldId id="260"/>
            <p14:sldId id="264"/>
            <p14:sldId id="272"/>
            <p14:sldId id="287"/>
            <p14:sldId id="288"/>
            <p14:sldId id="278"/>
            <p14:sldId id="290"/>
            <p14:sldId id="291"/>
          </p14:sldIdLst>
        </p14:section>
        <p14:section name="Section sans titre" id="{E2056F5F-C581-4D07-976C-6A7C4AC74376}">
          <p14:sldIdLst/>
        </p14:section>
        <p14:section name="Section sans titre" id="{1F12A616-9C1E-4C50-8183-230D299E829A}">
          <p14:sldIdLst>
            <p14:sldId id="279"/>
            <p14:sldId id="281"/>
            <p14:sldId id="282"/>
            <p14:sldId id="283"/>
            <p14:sldId id="284"/>
            <p14:sldId id="285"/>
            <p14:sldId id="280"/>
            <p14:sldId id="286"/>
            <p14:sldId id="274"/>
            <p14:sldId id="292"/>
            <p14:sldId id="294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87" autoAdjust="0"/>
  </p:normalViewPr>
  <p:slideViewPr>
    <p:cSldViewPr>
      <p:cViewPr varScale="1">
        <p:scale>
          <a:sx n="101" d="100"/>
          <a:sy n="101" d="100"/>
        </p:scale>
        <p:origin x="126" y="90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-175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0-31T08:43:31.590" idx="4">
    <p:pos x="10" y="10"/>
    <p:text>2de =une année pour choisir en G et T et 3 flles pro</p:text>
    <p:extLst>
      <p:ext uri="{C676402C-5697-4E1C-873F-D02D1690AC5C}">
        <p15:threadingInfo xmlns:p15="http://schemas.microsoft.com/office/powerpoint/2012/main" timeZoneBias="-60"/>
      </p:ext>
    </p:extLst>
  </p:cm>
  <p:cm authorId="2" dt="2018-10-31T08:51:35.175" idx="5">
    <p:pos x="10" y="146"/>
    <p:text>le lyc prépare ensnt sup : possible pour tous</p:text>
    <p:extLst>
      <p:ext uri="{C676402C-5697-4E1C-873F-D02D1690AC5C}">
        <p15:threadingInfo xmlns:p15="http://schemas.microsoft.com/office/powerpoint/2012/main" timeZoneBias="-60">
          <p15:parentCm authorId="2" idx="4"/>
        </p15:threadingInfo>
      </p:ext>
    </p:extLst>
  </p:cm>
  <p:cm authorId="2" dt="2018-10-31T09:00:23.215" idx="6">
    <p:pos x="10" y="282"/>
    <p:text>permettre des choix de parcours</p:text>
    <p:extLst>
      <p:ext uri="{C676402C-5697-4E1C-873F-D02D1690AC5C}">
        <p15:threadingInfo xmlns:p15="http://schemas.microsoft.com/office/powerpoint/2012/main" timeZoneBias="-60">
          <p15:parentCm authorId="2" idx="4"/>
        </p15:threadingInfo>
      </p:ext>
    </p:extLst>
  </p:cm>
  <p:cm authorId="2" dt="2018-10-31T09:03:06.987" idx="7">
    <p:pos x="10" y="418"/>
    <p:text>Valorisation du travail et du contôle continu : 40/60</p:text>
    <p:extLst>
      <p:ext uri="{C676402C-5697-4E1C-873F-D02D1690AC5C}">
        <p15:threadingInfo xmlns:p15="http://schemas.microsoft.com/office/powerpoint/2012/main" timeZoneBias="-60">
          <p15:parentCm authorId="2" idx="4"/>
        </p15:threadingInfo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fr-FR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A7959C71-B73A-49FF-9308-B24F710812B5}" type="datetimeFigureOut">
              <a:rPr lang="fr-FR" smtClean="0"/>
              <a:pPr/>
              <a:t>06/12/2018</a:t>
            </a:fld>
            <a:endParaRPr lang="fr-FR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fr-FR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D6790D8E-0C56-4F61-9B17-7A387442778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244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5468FC2B-D455-4AC4-9C5E-9317124768F4}" type="datetimeFigureOut">
              <a:rPr lang="fr-FR"/>
              <a:pPr/>
              <a:t>06/12/2018</a:t>
            </a:fld>
            <a:endParaRPr 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/>
              <a:t>Cliquer ici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/>
          <a:lstStyle/>
          <a:p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/>
          <a:lstStyle/>
          <a:p>
            <a:fld id="{1399807D-D128-4837-BF84-5EA633F317AE}" type="slidenum">
              <a:rPr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86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9807D-D128-4837-BF84-5EA633F317AE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78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9807D-D128-4837-BF84-5EA633F317AE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43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9807D-D128-4837-BF84-5EA633F317AE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16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latinLnBrk="0">
              <a:defRPr lang="fr-FR" cap="all" baseline="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 latinLnBrk="0">
              <a:buNone/>
              <a:defRPr lang="fr-FR"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0" y="6053328"/>
            <a:ext cx="2240281" cy="7132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fr-FR" sz="1400" b="1" smtClean="0">
                <a:solidFill>
                  <a:srgbClr val="FFFFFF"/>
                </a:solidFill>
              </a:rPr>
              <a:pPr algn="ctr"/>
              <a:t>‹N°›</a:t>
            </a:fld>
            <a:endParaRPr lang="fr-FR" sz="1400" b="1">
              <a:solidFill>
                <a:srgbClr val="FFFFFF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1177519" cy="7920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>
          <a:xfrm>
            <a:off x="1403648" y="228600"/>
            <a:ext cx="7359352" cy="990600"/>
          </a:xfrm>
        </p:spPr>
        <p:txBody>
          <a:bodyPr/>
          <a:lstStyle/>
          <a:p>
            <a:r>
              <a:rPr lang="fr-FR"/>
              <a:t>Cliquer ici pour modifier le style du titre du masque</a:t>
            </a:r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7DB-E498-4F86-8104-E4DF41114464}" type="datetime1">
              <a:rPr lang="fr-FR" smtClean="0"/>
              <a:t>06/12/2018</a:t>
            </a:fld>
            <a:endParaRPr lang="fr-F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7" y="228600"/>
            <a:ext cx="7362399" cy="9906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3110-4937-4271-A4EA-57BE58D42168}" type="datetime1">
              <a:rPr lang="fr-FR" smtClean="0"/>
              <a:t>06/12/2018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fr-FR"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28600"/>
            <a:ext cx="7359352" cy="9906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6-109C-4080-BE80-16AB855F7C13}" type="datetime1">
              <a:rPr lang="fr-FR" smtClean="0"/>
              <a:t>06/12/2018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fr-FR"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AA45-3B86-49F7-A0A8-FF0F201B4D6E}" type="datetime1">
              <a:rPr lang="fr-FR" smtClean="0"/>
              <a:t>06/12/2018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latinLnBrk="0">
              <a:defRPr lang="fr-FR"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fr-FR">
                <a:solidFill>
                  <a:schemeClr val="tx2"/>
                </a:solidFill>
              </a:rPr>
              <a:pPr/>
              <a:t>‹N°›</a:t>
            </a:fld>
            <a:endParaRPr lang="fr-FR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>
          <a:xfrm>
            <a:off x="1403648" y="228600"/>
            <a:ext cx="7359352" cy="990600"/>
          </a:xfrm>
        </p:spPr>
        <p:txBody>
          <a:bodyPr/>
          <a:lstStyle/>
          <a:p>
            <a:r>
              <a:rPr lang="fr-FR" dirty="0"/>
              <a:t>Cliquer ici pour modifier le style du titre du masque</a:t>
            </a:r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DE8E-A24E-476D-A89C-9E7749010C2C}" type="datetime1">
              <a:rPr lang="fr-FR" smtClean="0"/>
              <a:t>06/12/2018</a:t>
            </a:fld>
            <a:endParaRPr lang="fr-FR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re et texte sur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>
          <a:xfrm>
            <a:off x="1403648" y="228600"/>
            <a:ext cx="7359352" cy="990600"/>
          </a:xfrm>
        </p:spPr>
        <p:txBody>
          <a:bodyPr/>
          <a:lstStyle/>
          <a:p>
            <a:r>
              <a:rPr lang="fr-FR" dirty="0"/>
              <a:t>Cliquer ici pour modifier le style du titre du masque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DB85-C4F5-4DAC-9123-344127887055}" type="datetime1">
              <a:rPr lang="fr-FR" smtClean="0"/>
              <a:t>06/12/2018</a:t>
            </a:fld>
            <a:endParaRPr lang="fr-FR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403648" y="228600"/>
            <a:ext cx="7359352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dirty="0"/>
              <a:t>Cliquer ici pour modifier le style du titre du masque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/>
              <a:t>Cliquer ici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  <a:p>
            <a:pPr lvl="5"/>
            <a:r>
              <a:rPr lang="fr-FR"/>
              <a:t>Sixième niveau</a:t>
            </a:r>
          </a:p>
          <a:p>
            <a:pPr lvl="6"/>
            <a:r>
              <a:rPr lang="fr-FR"/>
              <a:t>Septième niveau</a:t>
            </a:r>
          </a:p>
          <a:p>
            <a:pPr lvl="7"/>
            <a:r>
              <a:rPr lang="fr-FR"/>
              <a:t>Huitième niveau</a:t>
            </a:r>
          </a:p>
          <a:p>
            <a:pPr lvl="8"/>
            <a:r>
              <a:rPr lang="fr-FR"/>
              <a:t>Neuvième niveau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lang="fr-FR" sz="1400">
                <a:solidFill>
                  <a:schemeClr val="tx2"/>
                </a:solidFill>
              </a:defRPr>
            </a:lvl1pPr>
          </a:lstStyle>
          <a:p>
            <a:fld id="{483DA39B-067F-458F-8D3E-3FAAC0A710DC}" type="datetime1">
              <a:rPr lang="fr-FR" smtClean="0"/>
              <a:t>06/12/2018</a:t>
            </a:fld>
            <a:endParaRPr lang="fr-FR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latinLnBrk="0">
              <a:defRPr lang="fr-FR" sz="1400">
                <a:solidFill>
                  <a:schemeClr val="tx2"/>
                </a:solidFill>
              </a:defRPr>
            </a:lvl1pPr>
          </a:lstStyle>
          <a:p>
            <a:pPr algn="r"/>
            <a:endParaRPr lang="fr-F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latinLnBrk="0">
              <a:defRPr lang="fr-FR"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fr-FR" sz="1400" b="1">
                <a:solidFill>
                  <a:srgbClr val="FFFFFF"/>
                </a:solidFill>
              </a:rPr>
              <a:pPr algn="ctr"/>
              <a:t>‹N°›</a:t>
            </a:fld>
            <a:endParaRPr lang="fr-FR" sz="1400" b="1">
              <a:solidFill>
                <a:srgbClr val="FFFFFF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1177519" cy="7920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lang="fr-FR" sz="44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lang="fr-F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lang="fr-F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m4a"/><Relationship Id="rId7" Type="http://schemas.openxmlformats.org/officeDocument/2006/relationships/comments" Target="../comments/comment1.xml"/><Relationship Id="rId2" Type="http://schemas.microsoft.com/office/2007/relationships/media" Target="../media/media2.m4a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5.jpg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228600"/>
            <a:ext cx="7668344" cy="9906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La formation après la 3è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323528" y="6309320"/>
            <a:ext cx="8640960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Classe de 3</a:t>
            </a:r>
            <a:r>
              <a:rPr lang="fr-FR" sz="2400" baseline="30000" dirty="0" smtClean="0">
                <a:solidFill>
                  <a:schemeClr val="tx1"/>
                </a:solidFill>
              </a:rPr>
              <a:t>ème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6016" y="5373216"/>
            <a:ext cx="4248472" cy="4888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Voie professionnelle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5373216"/>
            <a:ext cx="4248472" cy="4888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9900"/>
                </a:solidFill>
              </a:rPr>
              <a:t>Voie générale et technologique</a:t>
            </a:r>
            <a:endParaRPr lang="fr-FR" b="1" dirty="0">
              <a:solidFill>
                <a:srgbClr val="FF99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528" y="4668366"/>
            <a:ext cx="4248472" cy="488826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</a:t>
            </a:r>
            <a:r>
              <a:rPr lang="fr-FR" baseline="30000" dirty="0" smtClean="0">
                <a:solidFill>
                  <a:schemeClr val="bg1"/>
                </a:solidFill>
              </a:rPr>
              <a:t>nde</a:t>
            </a:r>
            <a:r>
              <a:rPr lang="fr-FR" dirty="0" smtClean="0">
                <a:solidFill>
                  <a:schemeClr val="bg1"/>
                </a:solidFill>
              </a:rPr>
              <a:t> générale et technologique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16016" y="4668366"/>
            <a:ext cx="2016224" cy="48882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nde</a:t>
            </a:r>
            <a:r>
              <a:rPr lang="fr-FR" dirty="0" smtClean="0"/>
              <a:t> Bac pro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6948264" y="4668366"/>
            <a:ext cx="2016224" cy="4888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CAP 1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6016" y="3789040"/>
            <a:ext cx="2016224" cy="48643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Bac Pro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948264" y="3789040"/>
            <a:ext cx="2016224" cy="48643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CAP 2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6016" y="2852936"/>
            <a:ext cx="2016224" cy="48643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Term</a:t>
            </a:r>
            <a:r>
              <a:rPr lang="fr-FR" dirty="0" smtClean="0"/>
              <a:t>. Bac Pro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323528" y="3789040"/>
            <a:ext cx="2016224" cy="486434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générale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2555776" y="3789040"/>
            <a:ext cx="2016224" cy="486434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9900"/>
                </a:solidFill>
              </a:rPr>
              <a:t>1</a:t>
            </a:r>
            <a:r>
              <a:rPr lang="fr-FR" baseline="30000" dirty="0" smtClean="0">
                <a:solidFill>
                  <a:srgbClr val="FF9900"/>
                </a:solidFill>
              </a:rPr>
              <a:t>ère</a:t>
            </a:r>
            <a:r>
              <a:rPr lang="fr-FR" dirty="0" smtClean="0">
                <a:solidFill>
                  <a:srgbClr val="FF9900"/>
                </a:solidFill>
              </a:rPr>
              <a:t> technologique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3528" y="2852936"/>
            <a:ext cx="2016224" cy="486434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Term</a:t>
            </a:r>
            <a:r>
              <a:rPr lang="fr-FR" dirty="0" smtClean="0"/>
              <a:t>. générale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2555776" y="2852936"/>
            <a:ext cx="2016224" cy="48643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9900"/>
                </a:solidFill>
              </a:rPr>
              <a:t>Term</a:t>
            </a:r>
            <a:r>
              <a:rPr lang="fr-FR" dirty="0" smtClean="0">
                <a:solidFill>
                  <a:srgbClr val="FF9900"/>
                </a:solidFill>
              </a:rPr>
              <a:t>. technologique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95536" y="202077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Bac Général</a:t>
            </a:r>
            <a:endParaRPr lang="fr-FR" sz="20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2411760" y="202077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Bac Technologique</a:t>
            </a:r>
            <a:endParaRPr lang="fr-FR" sz="20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4644008" y="202077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Bac Professionnel</a:t>
            </a:r>
            <a:endParaRPr lang="fr-FR" sz="20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7164288" y="202077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CAP</a:t>
            </a:r>
            <a:endParaRPr lang="fr-FR" sz="2000" b="1" dirty="0"/>
          </a:p>
        </p:txBody>
      </p:sp>
      <p:cxnSp>
        <p:nvCxnSpPr>
          <p:cNvPr id="36" name="Connecteur droit avec flèche 35"/>
          <p:cNvCxnSpPr>
            <a:stCxn id="4" idx="0"/>
            <a:endCxn id="8" idx="2"/>
          </p:cNvCxnSpPr>
          <p:nvPr/>
        </p:nvCxnSpPr>
        <p:spPr>
          <a:xfrm flipV="1">
            <a:off x="4644008" y="5862042"/>
            <a:ext cx="2196244" cy="4472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4" idx="0"/>
            <a:endCxn id="9" idx="2"/>
          </p:cNvCxnSpPr>
          <p:nvPr/>
        </p:nvCxnSpPr>
        <p:spPr>
          <a:xfrm flipH="1" flipV="1">
            <a:off x="2447764" y="5862042"/>
            <a:ext cx="2196244" cy="4472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3" idx="0"/>
            <a:endCxn id="20" idx="2"/>
          </p:cNvCxnSpPr>
          <p:nvPr/>
        </p:nvCxnSpPr>
        <p:spPr>
          <a:xfrm flipH="1" flipV="1">
            <a:off x="1331640" y="4275474"/>
            <a:ext cx="1116124" cy="392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13" idx="0"/>
            <a:endCxn id="21" idx="2"/>
          </p:cNvCxnSpPr>
          <p:nvPr/>
        </p:nvCxnSpPr>
        <p:spPr>
          <a:xfrm flipV="1">
            <a:off x="2447764" y="4275474"/>
            <a:ext cx="1116124" cy="392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20" idx="0"/>
            <a:endCxn id="22" idx="2"/>
          </p:cNvCxnSpPr>
          <p:nvPr/>
        </p:nvCxnSpPr>
        <p:spPr>
          <a:xfrm flipV="1">
            <a:off x="1331640" y="3339370"/>
            <a:ext cx="0" cy="449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1" idx="0"/>
            <a:endCxn id="23" idx="2"/>
          </p:cNvCxnSpPr>
          <p:nvPr/>
        </p:nvCxnSpPr>
        <p:spPr>
          <a:xfrm flipV="1">
            <a:off x="3563888" y="3339370"/>
            <a:ext cx="0" cy="449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14" idx="0"/>
            <a:endCxn id="16" idx="2"/>
          </p:cNvCxnSpPr>
          <p:nvPr/>
        </p:nvCxnSpPr>
        <p:spPr>
          <a:xfrm flipV="1">
            <a:off x="5724128" y="4275474"/>
            <a:ext cx="0" cy="392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endCxn id="19" idx="2"/>
          </p:cNvCxnSpPr>
          <p:nvPr/>
        </p:nvCxnSpPr>
        <p:spPr>
          <a:xfrm flipV="1">
            <a:off x="5724128" y="3339370"/>
            <a:ext cx="0" cy="449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7956376" y="4260244"/>
            <a:ext cx="0" cy="3928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Double flèche horizontale 52"/>
          <p:cNvSpPr/>
          <p:nvPr/>
        </p:nvSpPr>
        <p:spPr>
          <a:xfrm>
            <a:off x="4427984" y="3871140"/>
            <a:ext cx="432048" cy="2041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lèche droite 53"/>
          <p:cNvSpPr/>
          <p:nvPr/>
        </p:nvSpPr>
        <p:spPr>
          <a:xfrm rot="18704719">
            <a:off x="4336238" y="4366235"/>
            <a:ext cx="744700" cy="21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lèche droite 55"/>
          <p:cNvSpPr/>
          <p:nvPr/>
        </p:nvSpPr>
        <p:spPr>
          <a:xfrm rot="13992412">
            <a:off x="4240972" y="4376328"/>
            <a:ext cx="744700" cy="21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lèche droite 56"/>
          <p:cNvSpPr/>
          <p:nvPr/>
        </p:nvSpPr>
        <p:spPr>
          <a:xfrm rot="10800000">
            <a:off x="6545737" y="3872234"/>
            <a:ext cx="494876" cy="2483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1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6"/>
    </mc:Choice>
    <mc:Fallback xmlns="">
      <p:transition spd="slow" advTm="49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Lycée DON BOSCO</a:t>
            </a: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FF9900"/>
              </a:buClr>
            </a:pPr>
            <a:r>
              <a:rPr lang="fr-FR" sz="7200" b="1" dirty="0"/>
              <a:t>LYCÉE GÉNÉRAL </a:t>
            </a:r>
          </a:p>
          <a:p>
            <a:pPr>
              <a:buClr>
                <a:srgbClr val="FF9900"/>
              </a:buClr>
            </a:pPr>
            <a:r>
              <a:rPr lang="fr-FR" sz="7200" b="1" dirty="0"/>
              <a:t>Options de seconde </a:t>
            </a:r>
            <a:endParaRPr lang="fr-FR" sz="3200" b="1" dirty="0"/>
          </a:p>
          <a:p>
            <a:r>
              <a:rPr lang="fr-FR" sz="4300" dirty="0"/>
              <a:t> </a:t>
            </a:r>
            <a:r>
              <a:rPr lang="fr-FR" sz="4300" b="1" dirty="0"/>
              <a:t> </a:t>
            </a:r>
            <a:r>
              <a:rPr lang="fr-FR" sz="6400" b="1" dirty="0"/>
              <a:t>Enseignement général :</a:t>
            </a:r>
          </a:p>
          <a:p>
            <a:r>
              <a:rPr lang="fr-FR" sz="6400" dirty="0"/>
              <a:t>  LV3 : Allemand, Espagnol, Japonais</a:t>
            </a:r>
          </a:p>
          <a:p>
            <a:r>
              <a:rPr lang="fr-FR" sz="6400" dirty="0"/>
              <a:t>  </a:t>
            </a:r>
            <a:r>
              <a:rPr lang="fr-FR" sz="6400" dirty="0" smtClean="0"/>
              <a:t>Latin</a:t>
            </a:r>
            <a:r>
              <a:rPr lang="fr-FR" sz="6400" dirty="0"/>
              <a:t>, EPS, Arts plastiques</a:t>
            </a:r>
          </a:p>
          <a:p>
            <a:r>
              <a:rPr lang="fr-FR" sz="6400" dirty="0"/>
              <a:t> </a:t>
            </a:r>
            <a:r>
              <a:rPr lang="fr-FR" sz="6400" b="1" dirty="0" smtClean="0"/>
              <a:t> </a:t>
            </a:r>
            <a:r>
              <a:rPr lang="fr-FR" sz="6400" b="1" dirty="0"/>
              <a:t>Enseignement technologique :</a:t>
            </a:r>
          </a:p>
          <a:p>
            <a:r>
              <a:rPr lang="fr-FR" sz="6400" dirty="0" smtClean="0"/>
              <a:t>  Management </a:t>
            </a:r>
            <a:r>
              <a:rPr lang="fr-FR" sz="6400" dirty="0"/>
              <a:t>et Gestion </a:t>
            </a:r>
            <a:r>
              <a:rPr lang="fr-FR" sz="6400" dirty="0" smtClean="0"/>
              <a:t>(en projet)</a:t>
            </a:r>
          </a:p>
          <a:p>
            <a:endParaRPr lang="fr-FR" sz="4300" dirty="0"/>
          </a:p>
          <a:p>
            <a:r>
              <a:rPr lang="fr-FR" sz="7200" b="1" dirty="0" smtClean="0"/>
              <a:t>LYCÉE </a:t>
            </a:r>
            <a:r>
              <a:rPr lang="fr-FR" sz="7200" b="1" dirty="0"/>
              <a:t>PROFESSIONNEL</a:t>
            </a:r>
            <a:endParaRPr lang="fr-FR" sz="7200" dirty="0"/>
          </a:p>
          <a:p>
            <a:r>
              <a:rPr lang="fr-FR" sz="6400" dirty="0"/>
              <a:t>Bac professionnel : Esthétique, cosmétique, parfumerie</a:t>
            </a:r>
          </a:p>
          <a:p>
            <a:r>
              <a:rPr lang="fr-FR" sz="6400" dirty="0"/>
              <a:t>CAP : Esthétique, cosmétique, parfumerie</a:t>
            </a:r>
          </a:p>
          <a:p>
            <a:r>
              <a:rPr lang="fr-FR" sz="6400" u="sng" dirty="0" smtClean="0"/>
              <a:t>Métiers </a:t>
            </a:r>
            <a:r>
              <a:rPr lang="fr-FR" sz="6400" u="sng" dirty="0"/>
              <a:t>de la relation client</a:t>
            </a:r>
          </a:p>
          <a:p>
            <a:r>
              <a:rPr lang="fr-FR" sz="6400" dirty="0" smtClean="0"/>
              <a:t>Bac </a:t>
            </a:r>
            <a:r>
              <a:rPr lang="fr-FR" sz="6400" dirty="0"/>
              <a:t>professionnels : commerce, vente, accueil</a:t>
            </a:r>
          </a:p>
          <a:p>
            <a:r>
              <a:rPr lang="fr-FR" sz="6400" dirty="0" smtClean="0"/>
              <a:t>CAP</a:t>
            </a:r>
            <a:r>
              <a:rPr lang="fr-FR" sz="6400" dirty="0"/>
              <a:t> : vente, commerce</a:t>
            </a:r>
          </a:p>
          <a:p>
            <a:r>
              <a:rPr lang="fr-FR" sz="6400" u="sng" dirty="0" smtClean="0"/>
              <a:t>Métiers </a:t>
            </a:r>
            <a:r>
              <a:rPr lang="fr-FR" sz="6400" u="sng" dirty="0"/>
              <a:t>de la gestion administrative, du transport et de la logistique</a:t>
            </a:r>
          </a:p>
          <a:p>
            <a:r>
              <a:rPr lang="fr-FR" sz="6400" dirty="0" smtClean="0"/>
              <a:t>Bac </a:t>
            </a:r>
            <a:r>
              <a:rPr lang="fr-FR" sz="6400" dirty="0"/>
              <a:t>professionnels : Gestion-administration, </a:t>
            </a:r>
            <a:r>
              <a:rPr lang="fr-FR" sz="6400" dirty="0" smtClean="0"/>
              <a:t>transport</a:t>
            </a:r>
            <a:endParaRPr lang="fr-FR" sz="6400" dirty="0"/>
          </a:p>
        </p:txBody>
      </p:sp>
      <p:sp>
        <p:nvSpPr>
          <p:cNvPr id="4" name="ZoneTexte 3"/>
          <p:cNvSpPr txBox="1"/>
          <p:nvPr/>
        </p:nvSpPr>
        <p:spPr>
          <a:xfrm>
            <a:off x="6372200" y="548680"/>
            <a:ext cx="223224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cs typeface="Arial" panose="020B0604020202020204" pitchFamily="34" charset="0"/>
              </a:rPr>
              <a:t>53100 MAYENNE</a:t>
            </a:r>
            <a:endParaRPr lang="fr-FR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8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8556" y="228600"/>
            <a:ext cx="7359352" cy="99060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Lycée HAUTE-FOLLIS</a:t>
            </a: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28800"/>
            <a:ext cx="8153400" cy="5229200"/>
          </a:xfrm>
        </p:spPr>
        <p:txBody>
          <a:bodyPr>
            <a:noAutofit/>
          </a:bodyPr>
          <a:lstStyle/>
          <a:p>
            <a:r>
              <a:rPr lang="fr-FR" sz="1600" b="1" dirty="0" smtClean="0"/>
              <a:t>LYCÉE TECHNOLOGIQUE</a:t>
            </a:r>
          </a:p>
          <a:p>
            <a:pPr>
              <a:buClr>
                <a:srgbClr val="FF9900"/>
              </a:buClr>
            </a:pPr>
            <a:r>
              <a:rPr lang="fr-FR" sz="1400" b="1" dirty="0"/>
              <a:t>Options de seconde </a:t>
            </a:r>
          </a:p>
          <a:p>
            <a:r>
              <a:rPr lang="fr-FR" sz="1400" b="1" dirty="0" smtClean="0"/>
              <a:t>Enseignement </a:t>
            </a:r>
            <a:r>
              <a:rPr lang="fr-FR" sz="1400" b="1" dirty="0"/>
              <a:t>technologique :</a:t>
            </a:r>
          </a:p>
          <a:p>
            <a:r>
              <a:rPr lang="fr-FR" sz="1400" dirty="0" smtClean="0"/>
              <a:t>Santé </a:t>
            </a:r>
            <a:r>
              <a:rPr lang="fr-FR" sz="1400" dirty="0"/>
              <a:t>social , </a:t>
            </a:r>
            <a:r>
              <a:rPr lang="fr-FR" sz="1400" dirty="0" smtClean="0"/>
              <a:t>Biotechnologie</a:t>
            </a:r>
            <a:endParaRPr lang="fr-FR" sz="1400" dirty="0" smtClean="0"/>
          </a:p>
          <a:p>
            <a:r>
              <a:rPr lang="fr-FR" sz="1400" dirty="0" smtClean="0"/>
              <a:t>Économie </a:t>
            </a:r>
            <a:r>
              <a:rPr lang="fr-FR" sz="1400" dirty="0" smtClean="0"/>
              <a:t>d’entreprise</a:t>
            </a:r>
          </a:p>
          <a:p>
            <a:r>
              <a:rPr lang="fr-FR" sz="1400" b="1" dirty="0" smtClean="0"/>
              <a:t>Bac STMG et ST2S</a:t>
            </a:r>
            <a:endParaRPr lang="fr-FR" sz="1400" b="1" dirty="0"/>
          </a:p>
          <a:p>
            <a:r>
              <a:rPr lang="fr-FR" sz="1600" b="1" dirty="0" smtClean="0"/>
              <a:t>LYCÉE PROFESSIONNEL</a:t>
            </a:r>
            <a:endParaRPr lang="fr-FR" sz="1600" dirty="0"/>
          </a:p>
          <a:p>
            <a:pPr lvl="0"/>
            <a:r>
              <a:rPr lang="fr-FR" sz="1400" dirty="0"/>
              <a:t>CAP Assistant Technique en Milieux Familial et Collectif</a:t>
            </a:r>
          </a:p>
          <a:p>
            <a:pPr lvl="0"/>
            <a:r>
              <a:rPr lang="fr-FR" sz="1400" dirty="0"/>
              <a:t>Bac Pro Accompagnement Soins et Services à la Personne – Option Structure</a:t>
            </a:r>
          </a:p>
          <a:p>
            <a:r>
              <a:rPr lang="fr-FR" sz="1400" dirty="0" smtClean="0"/>
              <a:t>Bac </a:t>
            </a:r>
            <a:r>
              <a:rPr lang="fr-FR" sz="1400" dirty="0"/>
              <a:t>Pro Métiers de la Sécurité</a:t>
            </a:r>
          </a:p>
          <a:p>
            <a:r>
              <a:rPr lang="fr-FR" sz="1400" dirty="0" smtClean="0"/>
              <a:t>Bac </a:t>
            </a:r>
            <a:r>
              <a:rPr lang="fr-FR" sz="1400" dirty="0"/>
              <a:t>Pro Technicien d’Usinage</a:t>
            </a:r>
          </a:p>
          <a:p>
            <a:pPr lvl="0"/>
            <a:r>
              <a:rPr lang="fr-FR" sz="1400" dirty="0" smtClean="0"/>
              <a:t>CAP </a:t>
            </a:r>
            <a:r>
              <a:rPr lang="fr-FR" sz="1400" dirty="0"/>
              <a:t>Cuisine</a:t>
            </a:r>
          </a:p>
          <a:p>
            <a:pPr lvl="0"/>
            <a:r>
              <a:rPr lang="fr-FR" sz="1400" dirty="0"/>
              <a:t>CAP Commercialisation et Services en Hôtel Café Restaurant</a:t>
            </a:r>
          </a:p>
          <a:p>
            <a:pPr lvl="0"/>
            <a:r>
              <a:rPr lang="fr-FR" sz="1400" dirty="0"/>
              <a:t>Bac Pro Cuisine</a:t>
            </a:r>
          </a:p>
          <a:p>
            <a:pPr lvl="0"/>
            <a:r>
              <a:rPr lang="fr-FR" sz="1400" dirty="0"/>
              <a:t>Bac Pro Commercialisation et Services en </a:t>
            </a:r>
            <a:r>
              <a:rPr lang="fr-FR" sz="1400" dirty="0" smtClean="0"/>
              <a:t>Restauration</a:t>
            </a:r>
            <a:r>
              <a:rPr lang="fr-FR" sz="1400" dirty="0"/>
              <a:t> </a:t>
            </a:r>
          </a:p>
          <a:p>
            <a:r>
              <a:rPr lang="fr-FR" sz="1400" u="sng" dirty="0"/>
              <a:t>Métiers de la gestion administrative, du transport, de la logistique</a:t>
            </a:r>
            <a:endParaRPr lang="fr-FR" sz="1400" dirty="0"/>
          </a:p>
          <a:p>
            <a:pPr lvl="0"/>
            <a:r>
              <a:rPr lang="fr-FR" sz="1400" dirty="0"/>
              <a:t>Bac Pro Gestion </a:t>
            </a:r>
            <a:r>
              <a:rPr lang="fr-FR" sz="1400" dirty="0" smtClean="0"/>
              <a:t>Administration</a:t>
            </a:r>
            <a:r>
              <a:rPr lang="fr-FR" sz="1400" dirty="0"/>
              <a:t> </a:t>
            </a:r>
          </a:p>
          <a:p>
            <a:endParaRPr lang="fr-FR" sz="1000" dirty="0"/>
          </a:p>
        </p:txBody>
      </p:sp>
      <p:sp>
        <p:nvSpPr>
          <p:cNvPr id="12" name="Rectangle 11"/>
          <p:cNvSpPr/>
          <p:nvPr/>
        </p:nvSpPr>
        <p:spPr>
          <a:xfrm>
            <a:off x="6588224" y="539234"/>
            <a:ext cx="1442126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fr-FR" dirty="0" smtClean="0">
                <a:cs typeface="Arial" panose="020B0604020202020204" pitchFamily="34" charset="0"/>
              </a:rPr>
              <a:t>53000 LAVAL</a:t>
            </a:r>
            <a:endParaRPr lang="fr-FR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7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Lycée  ROCHEFEUILLE</a:t>
            </a: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4548" y="1628800"/>
            <a:ext cx="8153400" cy="4526280"/>
          </a:xfrm>
        </p:spPr>
        <p:txBody>
          <a:bodyPr>
            <a:normAutofit lnSpcReduction="10000"/>
          </a:bodyPr>
          <a:lstStyle/>
          <a:p>
            <a:r>
              <a:rPr lang="fr-FR" sz="1800" b="1" dirty="0" smtClean="0"/>
              <a:t>LYCÉE TECHNOLOGIQUE</a:t>
            </a:r>
            <a:endParaRPr lang="fr-FR" sz="1800" dirty="0" smtClean="0"/>
          </a:p>
          <a:p>
            <a:pPr>
              <a:buClr>
                <a:srgbClr val="FF9900"/>
              </a:buClr>
            </a:pPr>
            <a:r>
              <a:rPr lang="fr-FR" sz="1800" b="1" dirty="0"/>
              <a:t>Options de seconde </a:t>
            </a:r>
            <a:endParaRPr lang="fr-FR" sz="800" b="1" dirty="0"/>
          </a:p>
          <a:p>
            <a:r>
              <a:rPr lang="fr-FR" sz="1050" dirty="0"/>
              <a:t> </a:t>
            </a:r>
            <a:r>
              <a:rPr lang="fr-FR" sz="1600" b="1" dirty="0" smtClean="0"/>
              <a:t>Enseignement </a:t>
            </a:r>
            <a:r>
              <a:rPr lang="fr-FR" sz="1600" b="1" dirty="0"/>
              <a:t>technologique </a:t>
            </a:r>
            <a:r>
              <a:rPr lang="fr-FR" sz="1600" b="1" dirty="0" smtClean="0"/>
              <a:t>:</a:t>
            </a:r>
          </a:p>
          <a:p>
            <a:r>
              <a:rPr lang="fr-FR" sz="1600" dirty="0" smtClean="0"/>
              <a:t>Écologie, agronomie, territoires et développement durable</a:t>
            </a:r>
          </a:p>
          <a:p>
            <a:r>
              <a:rPr lang="fr-FR" sz="1600" b="1" dirty="0" smtClean="0"/>
              <a:t>Bac</a:t>
            </a:r>
            <a:r>
              <a:rPr lang="fr-FR" sz="1600" dirty="0" smtClean="0"/>
              <a:t> </a:t>
            </a:r>
            <a:r>
              <a:rPr lang="fr-FR" sz="1600" b="1" dirty="0" smtClean="0"/>
              <a:t>STAV (sciences et technologies de l’agronomie et du vivant)</a:t>
            </a:r>
          </a:p>
          <a:p>
            <a:endParaRPr lang="fr-FR" sz="1600" b="1" dirty="0"/>
          </a:p>
          <a:p>
            <a:r>
              <a:rPr lang="fr-FR" sz="1800" b="1" dirty="0" smtClean="0"/>
              <a:t>LYCÉE PROFESSIONNEL</a:t>
            </a:r>
            <a:endParaRPr lang="fr-FR" sz="1800" dirty="0" smtClean="0"/>
          </a:p>
          <a:p>
            <a:r>
              <a:rPr lang="fr-FR" sz="1600" dirty="0" smtClean="0"/>
              <a:t>Service aux personnes et aux territoires</a:t>
            </a:r>
          </a:p>
          <a:p>
            <a:r>
              <a:rPr lang="fr-FR" sz="1600" dirty="0" smtClean="0"/>
              <a:t>Conseil vente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fr-FR" sz="1600" dirty="0" smtClean="0"/>
              <a:t>Conduite et gestion d’une exploitation agricole		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fr-FR" sz="1600" dirty="0" smtClean="0"/>
              <a:t>Gestion des milieux naturels et de la faune		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fr-FR" sz="1600" dirty="0" smtClean="0"/>
              <a:t>Métiers de l’agriculture (CAP en apprentissage)	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fr-FR" sz="1600" dirty="0" smtClean="0"/>
              <a:t>Jardinier paysagiste (CAP en apprentissage)</a:t>
            </a:r>
            <a:r>
              <a:rPr lang="fr-FR" sz="2600" dirty="0" smtClean="0"/>
              <a:t>	</a:t>
            </a:r>
          </a:p>
          <a:p>
            <a:endParaRPr lang="fr-FR" sz="1600" b="1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660232" y="400734"/>
            <a:ext cx="18207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cs typeface="Arial" panose="020B0604020202020204" pitchFamily="34" charset="0"/>
              </a:rPr>
              <a:t>53100 </a:t>
            </a:r>
            <a:r>
              <a:rPr lang="fr-FR" dirty="0" smtClean="0">
                <a:cs typeface="Arial" panose="020B0604020202020204" pitchFamily="34" charset="0"/>
              </a:rPr>
              <a:t>MAYENNE</a:t>
            </a:r>
          </a:p>
          <a:p>
            <a:r>
              <a:rPr lang="fr-FR" dirty="0" smtClean="0">
                <a:cs typeface="Arial" panose="020B0604020202020204" pitchFamily="34" charset="0"/>
              </a:rPr>
              <a:t>53500 ERNÉE</a:t>
            </a:r>
            <a:endParaRPr lang="fr-FR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6696" y="228600"/>
            <a:ext cx="7359352" cy="99060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Lycée d’ORION</a:t>
            </a: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800" b="1" dirty="0"/>
              <a:t>LYCÉE </a:t>
            </a:r>
            <a:r>
              <a:rPr lang="fr-FR" sz="1800" b="1" dirty="0" smtClean="0"/>
              <a:t>PROFESSIONNEL</a:t>
            </a:r>
          </a:p>
          <a:p>
            <a:endParaRPr lang="fr-FR" sz="1800" dirty="0"/>
          </a:p>
          <a:p>
            <a:r>
              <a:rPr lang="fr-FR" sz="1800" dirty="0" smtClean="0"/>
              <a:t>Laboratoire </a:t>
            </a:r>
            <a:r>
              <a:rPr lang="fr-FR" sz="1800" dirty="0"/>
              <a:t>– Contrôle </a:t>
            </a:r>
            <a:r>
              <a:rPr lang="fr-FR" sz="1800" dirty="0" smtClean="0"/>
              <a:t>qualité</a:t>
            </a:r>
          </a:p>
          <a:p>
            <a:r>
              <a:rPr lang="fr-FR" sz="1800" dirty="0"/>
              <a:t>Service aux personnes et aux </a:t>
            </a:r>
            <a:r>
              <a:rPr lang="fr-FR" sz="1800" dirty="0" smtClean="0"/>
              <a:t>territoires</a:t>
            </a:r>
          </a:p>
          <a:p>
            <a:r>
              <a:rPr lang="fr-FR" sz="1800" dirty="0" smtClean="0"/>
              <a:t>Bio-industrie de transformation (par apprentissage)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24128" y="539234"/>
            <a:ext cx="208823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cs typeface="Arial" panose="020B0604020202020204" pitchFamily="34" charset="0"/>
              </a:rPr>
              <a:t>53600 EVRON</a:t>
            </a:r>
            <a:endParaRPr lang="fr-FR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Lycée ST MICHEL – R. SCHUMAN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9900"/>
              </a:buClr>
            </a:pPr>
            <a:r>
              <a:rPr lang="fr-FR" sz="1800" b="1" dirty="0"/>
              <a:t>LYCÉE GÉNÉRAL </a:t>
            </a:r>
          </a:p>
          <a:p>
            <a:pPr>
              <a:buClr>
                <a:srgbClr val="FF9900"/>
              </a:buClr>
            </a:pPr>
            <a:r>
              <a:rPr lang="fr-FR" sz="1800" b="1" dirty="0"/>
              <a:t>Options de seconde </a:t>
            </a:r>
          </a:p>
          <a:p>
            <a:r>
              <a:rPr lang="fr-FR" sz="1200" dirty="0"/>
              <a:t> </a:t>
            </a:r>
            <a:r>
              <a:rPr lang="fr-FR" sz="1600" b="1" dirty="0" smtClean="0"/>
              <a:t>Enseignement </a:t>
            </a:r>
            <a:r>
              <a:rPr lang="fr-FR" sz="1600" b="1" dirty="0"/>
              <a:t>général </a:t>
            </a:r>
            <a:r>
              <a:rPr lang="fr-FR" sz="1600" b="1" dirty="0" smtClean="0"/>
              <a:t>:</a:t>
            </a:r>
          </a:p>
          <a:p>
            <a:r>
              <a:rPr lang="fr-FR" sz="1600" dirty="0"/>
              <a:t> </a:t>
            </a:r>
            <a:r>
              <a:rPr lang="fr-FR" sz="1600" dirty="0" smtClean="0"/>
              <a:t>LV3</a:t>
            </a:r>
            <a:r>
              <a:rPr lang="fr-FR" sz="1600" dirty="0"/>
              <a:t> : Allemand, </a:t>
            </a:r>
            <a:r>
              <a:rPr lang="fr-FR" sz="1600" dirty="0" smtClean="0"/>
              <a:t>Japonais 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Latin</a:t>
            </a:r>
          </a:p>
          <a:p>
            <a:r>
              <a:rPr lang="fr-FR" sz="1600" dirty="0" smtClean="0"/>
              <a:t> EPS</a:t>
            </a:r>
            <a:endParaRPr lang="fr-FR" sz="1600" dirty="0"/>
          </a:p>
          <a:p>
            <a:r>
              <a:rPr lang="fr-FR" sz="1600" dirty="0" smtClean="0"/>
              <a:t>Arts </a:t>
            </a:r>
            <a:r>
              <a:rPr lang="fr-FR" sz="1600" dirty="0"/>
              <a:t>plastiques</a:t>
            </a:r>
            <a:r>
              <a:rPr lang="fr-FR" sz="1600" dirty="0" smtClean="0"/>
              <a:t>, musique (en projet)</a:t>
            </a:r>
            <a:endParaRPr lang="fr-FR" sz="1600" b="1" dirty="0"/>
          </a:p>
          <a:p>
            <a:r>
              <a:rPr lang="fr-FR" sz="1600" b="1" dirty="0" smtClean="0"/>
              <a:t>Enseignement </a:t>
            </a:r>
            <a:r>
              <a:rPr lang="fr-FR" sz="1600" b="1" dirty="0"/>
              <a:t>technologique :</a:t>
            </a:r>
          </a:p>
          <a:p>
            <a:r>
              <a:rPr lang="fr-FR" sz="1600" dirty="0"/>
              <a:t>Sciences de l’ingénieur</a:t>
            </a:r>
          </a:p>
          <a:p>
            <a:r>
              <a:rPr lang="fr-FR" sz="1600" dirty="0"/>
              <a:t>Création et innovation technologique </a:t>
            </a:r>
          </a:p>
          <a:p>
            <a:r>
              <a:rPr lang="fr-FR" sz="1600" dirty="0"/>
              <a:t>Management et Gestion (en projet)</a:t>
            </a:r>
          </a:p>
          <a:p>
            <a:endParaRPr lang="fr-FR" sz="2000" b="1" dirty="0"/>
          </a:p>
          <a:p>
            <a:r>
              <a:rPr lang="fr-FR" sz="1800" b="1" dirty="0"/>
              <a:t>LYCÉE </a:t>
            </a:r>
            <a:r>
              <a:rPr lang="fr-FR" sz="1800" b="1" dirty="0" smtClean="0"/>
              <a:t>PROFESSIONNEL</a:t>
            </a:r>
            <a:endParaRPr lang="fr-FR" sz="1800" dirty="0"/>
          </a:p>
          <a:p>
            <a:r>
              <a:rPr lang="fr-FR" sz="1600" dirty="0" smtClean="0"/>
              <a:t>Service </a:t>
            </a:r>
            <a:r>
              <a:rPr lang="fr-FR" sz="1600" dirty="0"/>
              <a:t>aux personnes et aux </a:t>
            </a:r>
            <a:r>
              <a:rPr lang="fr-FR" sz="1600" dirty="0" smtClean="0"/>
              <a:t>territoires</a:t>
            </a:r>
          </a:p>
          <a:p>
            <a:r>
              <a:rPr lang="fr-FR" sz="1600" dirty="0"/>
              <a:t>Service aux personnes et vente en espace rural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00192" y="539234"/>
            <a:ext cx="2843808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cs typeface="Arial" panose="020B0604020202020204" pitchFamily="34" charset="0"/>
              </a:rPr>
              <a:t>53200 Château-Gontier</a:t>
            </a:r>
            <a:endParaRPr lang="fr-FR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84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Lycée d’AVESNIERES</a:t>
            </a: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9900"/>
              </a:buClr>
            </a:pPr>
            <a:r>
              <a:rPr lang="fr-FR" sz="1800" b="1" dirty="0"/>
              <a:t>LYCÉE GÉNÉRAL </a:t>
            </a:r>
            <a:endParaRPr lang="fr-FR" sz="1800" b="1" dirty="0" smtClean="0"/>
          </a:p>
          <a:p>
            <a:pPr>
              <a:buClr>
                <a:srgbClr val="FF9900"/>
              </a:buClr>
            </a:pPr>
            <a:r>
              <a:rPr lang="fr-FR" sz="1800" b="1" dirty="0" smtClean="0"/>
              <a:t>Options </a:t>
            </a:r>
            <a:r>
              <a:rPr lang="fr-FR" sz="1800" b="1" dirty="0"/>
              <a:t>de seconde </a:t>
            </a:r>
            <a:endParaRPr lang="fr-FR" sz="800" b="1" dirty="0"/>
          </a:p>
          <a:p>
            <a:r>
              <a:rPr lang="fr-FR" sz="1050" dirty="0"/>
              <a:t> </a:t>
            </a:r>
            <a:r>
              <a:rPr lang="fr-FR" sz="1050" b="1" dirty="0"/>
              <a:t> </a:t>
            </a:r>
            <a:r>
              <a:rPr lang="fr-FR" sz="1600" b="1" dirty="0"/>
              <a:t>Enseignement général :</a:t>
            </a:r>
          </a:p>
          <a:p>
            <a:r>
              <a:rPr lang="fr-FR" sz="1600" dirty="0"/>
              <a:t>  </a:t>
            </a:r>
            <a:r>
              <a:rPr lang="fr-FR" sz="1600" dirty="0" smtClean="0"/>
              <a:t>Langue des signes française, chinois</a:t>
            </a:r>
            <a:endParaRPr lang="fr-FR" sz="1600" dirty="0"/>
          </a:p>
          <a:p>
            <a:r>
              <a:rPr lang="fr-FR" sz="1600" dirty="0"/>
              <a:t>  Latin</a:t>
            </a:r>
            <a:r>
              <a:rPr lang="fr-FR" sz="1600" dirty="0" smtClean="0"/>
              <a:t>, grec</a:t>
            </a:r>
          </a:p>
          <a:p>
            <a:r>
              <a:rPr lang="fr-FR" sz="1600" dirty="0" smtClean="0"/>
              <a:t>  </a:t>
            </a:r>
            <a:r>
              <a:rPr lang="fr-FR" sz="1600" dirty="0"/>
              <a:t>A</a:t>
            </a:r>
            <a:r>
              <a:rPr lang="fr-FR" sz="1600" dirty="0" smtClean="0"/>
              <a:t>rts plastiques, histoire des arts</a:t>
            </a:r>
            <a:endParaRPr lang="fr-FR" sz="1600" dirty="0"/>
          </a:p>
          <a:p>
            <a:r>
              <a:rPr lang="fr-FR" sz="1600" dirty="0"/>
              <a:t> </a:t>
            </a:r>
            <a:r>
              <a:rPr lang="fr-FR" sz="1600" b="1" dirty="0"/>
              <a:t> Enseignement technologique :</a:t>
            </a:r>
          </a:p>
          <a:p>
            <a:r>
              <a:rPr lang="fr-FR" sz="1600" dirty="0"/>
              <a:t>  </a:t>
            </a:r>
            <a:r>
              <a:rPr lang="fr-FR" sz="1600" dirty="0" smtClean="0"/>
              <a:t>Création et culture design (6h)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Sciences et laboratoire</a:t>
            </a:r>
          </a:p>
          <a:p>
            <a:endParaRPr lang="fr-FR" sz="1600" dirty="0" smtClean="0"/>
          </a:p>
          <a:p>
            <a:r>
              <a:rPr lang="fr-FR" sz="1800" b="1" dirty="0" smtClean="0"/>
              <a:t>LYCÉE TECHNOLOGIQUE</a:t>
            </a:r>
            <a:endParaRPr lang="fr-FR" sz="1800" dirty="0"/>
          </a:p>
          <a:p>
            <a:pPr>
              <a:buClr>
                <a:srgbClr val="FF9900"/>
              </a:buClr>
            </a:pPr>
            <a:r>
              <a:rPr lang="fr-FR" sz="1600" dirty="0" smtClean="0"/>
              <a:t>STD2A (Sciences </a:t>
            </a:r>
            <a:r>
              <a:rPr lang="fr-FR" sz="1600" dirty="0"/>
              <a:t>et technologies du design et des arts </a:t>
            </a:r>
            <a:r>
              <a:rPr lang="fr-FR" sz="1600" dirty="0" smtClean="0"/>
              <a:t>appliqués)</a:t>
            </a:r>
            <a:endParaRPr lang="fr-FR" sz="1600" dirty="0"/>
          </a:p>
          <a:p>
            <a:pPr>
              <a:buClr>
                <a:srgbClr val="FF9900"/>
              </a:buClr>
            </a:pPr>
            <a:r>
              <a:rPr lang="fr-FR" sz="1600" dirty="0" smtClean="0"/>
              <a:t>STL (Sciences </a:t>
            </a:r>
            <a:r>
              <a:rPr lang="fr-FR" sz="1600" dirty="0"/>
              <a:t>et technologies de </a:t>
            </a:r>
            <a:r>
              <a:rPr lang="fr-FR" sz="1600" dirty="0" smtClean="0"/>
              <a:t>laboratoire)</a:t>
            </a:r>
            <a:endParaRPr lang="fr-FR" sz="1600" dirty="0"/>
          </a:p>
          <a:p>
            <a:pPr marL="0" indent="0">
              <a:buClr>
                <a:srgbClr val="FF9900"/>
              </a:buClr>
              <a:buNone/>
            </a:pPr>
            <a:endParaRPr lang="fr-FR" sz="3200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796136" y="116632"/>
            <a:ext cx="3240360" cy="1102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588224" y="539234"/>
            <a:ext cx="1442126" cy="369332"/>
          </a:xfrm>
          <a:prstGeom prst="rect">
            <a:avLst/>
          </a:prstGeom>
          <a:solidFill>
            <a:srgbClr val="FF9900"/>
          </a:solidFill>
        </p:spPr>
        <p:txBody>
          <a:bodyPr wrap="none">
            <a:spAutoFit/>
          </a:bodyPr>
          <a:lstStyle/>
          <a:p>
            <a:r>
              <a:rPr lang="fr-FR" dirty="0" smtClean="0">
                <a:cs typeface="Arial" panose="020B0604020202020204" pitchFamily="34" charset="0"/>
              </a:rPr>
              <a:t>53000 LAVAL</a:t>
            </a:r>
            <a:endParaRPr lang="fr-FR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9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Lycée de l’IMMACULÉE CONCEPTION</a:t>
            </a:r>
            <a:endParaRPr lang="fr-FR" sz="2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FF9900"/>
              </a:buClr>
            </a:pPr>
            <a:r>
              <a:rPr lang="fr-FR" sz="2600" b="1" dirty="0"/>
              <a:t>LYCÉE GÉNÉRAL </a:t>
            </a:r>
          </a:p>
          <a:p>
            <a:pPr>
              <a:buClr>
                <a:srgbClr val="FF9900"/>
              </a:buClr>
            </a:pPr>
            <a:r>
              <a:rPr lang="fr-FR" sz="2300" b="1" dirty="0"/>
              <a:t>Options de seconde </a:t>
            </a:r>
          </a:p>
          <a:p>
            <a:r>
              <a:rPr lang="fr-FR" sz="2300" dirty="0" smtClean="0"/>
              <a:t>  Latin</a:t>
            </a:r>
            <a:endParaRPr lang="fr-FR" sz="2300" dirty="0"/>
          </a:p>
          <a:p>
            <a:r>
              <a:rPr lang="fr-FR" sz="2300" dirty="0" smtClean="0"/>
              <a:t>  Arts plastiques, cinéma-audiovisuel</a:t>
            </a:r>
            <a:endParaRPr lang="fr-FR" sz="2300" dirty="0"/>
          </a:p>
          <a:p>
            <a:r>
              <a:rPr lang="fr-FR" sz="2300" dirty="0"/>
              <a:t> </a:t>
            </a:r>
            <a:r>
              <a:rPr lang="fr-FR" sz="2300" b="1" dirty="0"/>
              <a:t> Enseignement technologique </a:t>
            </a:r>
            <a:r>
              <a:rPr lang="fr-FR" sz="2300" b="1" dirty="0" smtClean="0"/>
              <a:t>:</a:t>
            </a:r>
          </a:p>
          <a:p>
            <a:r>
              <a:rPr lang="fr-FR" sz="2300" dirty="0" smtClean="0"/>
              <a:t>Sciences de l’ingénieur</a:t>
            </a:r>
          </a:p>
          <a:p>
            <a:r>
              <a:rPr lang="fr-FR" sz="2300" dirty="0" smtClean="0"/>
              <a:t>Création et innovation technologique </a:t>
            </a:r>
            <a:endParaRPr lang="fr-FR" sz="2300" dirty="0"/>
          </a:p>
          <a:p>
            <a:pPr marL="0" indent="0">
              <a:buNone/>
            </a:pPr>
            <a:endParaRPr lang="fr-FR" sz="1600" b="1" dirty="0" smtClean="0"/>
          </a:p>
          <a:p>
            <a:pPr marL="0" indent="0">
              <a:buNone/>
            </a:pPr>
            <a:r>
              <a:rPr lang="fr-FR" b="1" dirty="0"/>
              <a:t>LYCÉE </a:t>
            </a:r>
            <a:r>
              <a:rPr lang="fr-FR" b="1" dirty="0" smtClean="0"/>
              <a:t>TECHNOLOGIQUE</a:t>
            </a:r>
            <a:endParaRPr lang="fr-FR" dirty="0"/>
          </a:p>
          <a:p>
            <a:pPr marL="0" indent="0">
              <a:buClr>
                <a:schemeClr val="accent2"/>
              </a:buClr>
              <a:buNone/>
            </a:pPr>
            <a:r>
              <a:rPr lang="fr-FR" sz="2300" dirty="0" smtClean="0"/>
              <a:t>STI2D (Sciences </a:t>
            </a:r>
            <a:r>
              <a:rPr lang="fr-FR" sz="2300" dirty="0"/>
              <a:t>et technologies de l’industrie et du développement </a:t>
            </a:r>
            <a:r>
              <a:rPr lang="fr-FR" sz="2300" dirty="0" smtClean="0"/>
              <a:t>durable)</a:t>
            </a:r>
            <a:endParaRPr lang="fr-FR" sz="2300" dirty="0"/>
          </a:p>
          <a:p>
            <a:pPr marL="0" indent="0">
              <a:buClr>
                <a:schemeClr val="accent2"/>
              </a:buClr>
              <a:buNone/>
            </a:pPr>
            <a:r>
              <a:rPr lang="fr-FR" sz="1600" dirty="0"/>
              <a:t>		</a:t>
            </a:r>
          </a:p>
          <a:p>
            <a:pPr marL="0" indent="0">
              <a:buNone/>
            </a:pPr>
            <a:r>
              <a:rPr lang="fr-FR" b="1" dirty="0"/>
              <a:t>LYCÉE </a:t>
            </a:r>
            <a:r>
              <a:rPr lang="fr-FR" b="1" dirty="0" smtClean="0"/>
              <a:t>PROFESSIONNEL</a:t>
            </a:r>
            <a:endParaRPr lang="fr-FR" dirty="0"/>
          </a:p>
          <a:p>
            <a:pPr marL="0" indent="0">
              <a:buClr>
                <a:schemeClr val="accent2"/>
              </a:buClr>
              <a:buNone/>
            </a:pPr>
            <a:r>
              <a:rPr lang="fr-FR" sz="2600" dirty="0" smtClean="0"/>
              <a:t>Métiers </a:t>
            </a:r>
            <a:r>
              <a:rPr lang="fr-FR" sz="2600" dirty="0"/>
              <a:t>de l’électricité </a:t>
            </a:r>
            <a:r>
              <a:rPr lang="fr-FR" sz="2600" dirty="0" smtClean="0"/>
              <a:t>et </a:t>
            </a:r>
            <a:r>
              <a:rPr lang="fr-FR" sz="2600" dirty="0"/>
              <a:t>de ses environnements </a:t>
            </a:r>
            <a:r>
              <a:rPr lang="fr-FR" sz="2600" dirty="0" smtClean="0"/>
              <a:t>connectés</a:t>
            </a:r>
            <a:endParaRPr lang="fr-FR" sz="2600" dirty="0"/>
          </a:p>
          <a:p>
            <a:pPr marL="0" indent="0">
              <a:buClr>
                <a:schemeClr val="accent2"/>
              </a:buClr>
              <a:buNone/>
            </a:pPr>
            <a:r>
              <a:rPr lang="fr-FR" sz="2600" dirty="0"/>
              <a:t>Métiers de la </a:t>
            </a:r>
            <a:r>
              <a:rPr lang="fr-FR" sz="2600" dirty="0" smtClean="0"/>
              <a:t>mode : CAP </a:t>
            </a:r>
            <a:r>
              <a:rPr lang="fr-FR" sz="2600" dirty="0"/>
              <a:t>et Bac </a:t>
            </a:r>
            <a:r>
              <a:rPr lang="fr-FR" sz="2600" dirty="0" smtClean="0"/>
              <a:t>pro</a:t>
            </a:r>
          </a:p>
          <a:p>
            <a:pPr marL="0" indent="0">
              <a:buClr>
                <a:schemeClr val="accent2"/>
              </a:buClr>
              <a:buNone/>
            </a:pPr>
            <a:r>
              <a:rPr lang="fr-FR" sz="2600" dirty="0" smtClean="0"/>
              <a:t>Systèmes numériques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6296" y="539234"/>
            <a:ext cx="144212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fr-FR" dirty="0" smtClean="0">
                <a:cs typeface="Arial" panose="020B0604020202020204" pitchFamily="34" charset="0"/>
              </a:rPr>
              <a:t>53000 LAVAL</a:t>
            </a:r>
            <a:endParaRPr lang="fr-FR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dates de portes ouvertes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28800"/>
            <a:ext cx="8153400" cy="4526280"/>
          </a:xfrm>
        </p:spPr>
        <p:txBody>
          <a:bodyPr>
            <a:normAutofit/>
          </a:bodyPr>
          <a:lstStyle/>
          <a:p>
            <a:r>
              <a:rPr lang="fr-FR" sz="2100" dirty="0"/>
              <a:t>Lycée </a:t>
            </a:r>
            <a:r>
              <a:rPr lang="fr-FR" sz="2100" dirty="0" smtClean="0"/>
              <a:t>d’AVESNIERES </a:t>
            </a:r>
            <a:r>
              <a:rPr lang="fr-FR" sz="2100" dirty="0" smtClean="0">
                <a:solidFill>
                  <a:srgbClr val="C00000"/>
                </a:solidFill>
              </a:rPr>
              <a:t>1er et 2 FÉVRIER 2019</a:t>
            </a:r>
          </a:p>
          <a:p>
            <a:r>
              <a:rPr lang="fr-FR" sz="2100" dirty="0"/>
              <a:t>Lycée ST MICHEL - ROBERT SCHUMAN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1er et 2 FÉVRIER </a:t>
            </a: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et17 MAI 2019</a:t>
            </a:r>
          </a:p>
          <a:p>
            <a:r>
              <a:rPr lang="fr-FR" sz="2100" dirty="0"/>
              <a:t>Lycée </a:t>
            </a:r>
            <a:r>
              <a:rPr lang="fr-FR" sz="2100" dirty="0" smtClean="0"/>
              <a:t>d’ORION 	</a:t>
            </a:r>
            <a:r>
              <a:rPr lang="pt-BR" sz="1400" dirty="0" smtClean="0">
                <a:solidFill>
                  <a:schemeClr val="accent2"/>
                </a:solidFill>
              </a:rPr>
              <a:t>Mercredi </a:t>
            </a:r>
            <a:r>
              <a:rPr lang="pt-BR" sz="1400" dirty="0">
                <a:solidFill>
                  <a:schemeClr val="accent2"/>
                </a:solidFill>
              </a:rPr>
              <a:t>6 février 2019 de 14 h à 17 h</a:t>
            </a:r>
          </a:p>
          <a:p>
            <a:pPr marL="0" indent="0">
              <a:buNone/>
            </a:pPr>
            <a:r>
              <a:rPr lang="pt-BR" sz="1400" dirty="0" smtClean="0">
                <a:solidFill>
                  <a:schemeClr val="accent2"/>
                </a:solidFill>
              </a:rPr>
              <a:t>			Samedi </a:t>
            </a:r>
            <a:r>
              <a:rPr lang="pt-BR" sz="1400" dirty="0">
                <a:solidFill>
                  <a:schemeClr val="accent2"/>
                </a:solidFill>
              </a:rPr>
              <a:t>2 mars 2019 de 10 h à 17h30</a:t>
            </a:r>
          </a:p>
          <a:p>
            <a:pPr marL="0" indent="0">
              <a:buNone/>
            </a:pPr>
            <a:r>
              <a:rPr lang="pt-BR" sz="1400" dirty="0" smtClean="0">
                <a:solidFill>
                  <a:schemeClr val="accent2"/>
                </a:solidFill>
              </a:rPr>
              <a:t>			Mercredi </a:t>
            </a:r>
            <a:r>
              <a:rPr lang="pt-BR" sz="1400" dirty="0">
                <a:solidFill>
                  <a:schemeClr val="accent2"/>
                </a:solidFill>
              </a:rPr>
              <a:t>20 mars 2019 de 14 h à 17 h</a:t>
            </a:r>
          </a:p>
          <a:p>
            <a:pPr marL="0" indent="0">
              <a:buNone/>
            </a:pPr>
            <a:r>
              <a:rPr lang="pt-BR" sz="1400" dirty="0" smtClean="0">
                <a:solidFill>
                  <a:schemeClr val="accent2"/>
                </a:solidFill>
              </a:rPr>
              <a:t>			Mercredi </a:t>
            </a:r>
            <a:r>
              <a:rPr lang="pt-BR" sz="1400" dirty="0">
                <a:solidFill>
                  <a:schemeClr val="accent2"/>
                </a:solidFill>
              </a:rPr>
              <a:t>24 avril 2019 de 14 h à 17 h</a:t>
            </a:r>
          </a:p>
          <a:p>
            <a:pPr marL="0" indent="0">
              <a:buNone/>
            </a:pPr>
            <a:r>
              <a:rPr lang="pt-BR" sz="1400" dirty="0" smtClean="0">
                <a:solidFill>
                  <a:schemeClr val="accent2"/>
                </a:solidFill>
              </a:rPr>
              <a:t>			Mercredi </a:t>
            </a:r>
            <a:r>
              <a:rPr lang="pt-BR" sz="1400" dirty="0">
                <a:solidFill>
                  <a:schemeClr val="accent2"/>
                </a:solidFill>
              </a:rPr>
              <a:t>22 mai 2019 de 14 h à 17 h</a:t>
            </a:r>
            <a:r>
              <a:rPr lang="pt-BR" sz="1400" dirty="0" smtClean="0">
                <a:solidFill>
                  <a:schemeClr val="accent2"/>
                </a:solidFill>
              </a:rPr>
              <a:t>.</a:t>
            </a:r>
            <a:endParaRPr lang="fr-FR" sz="1400" dirty="0" smtClean="0">
              <a:solidFill>
                <a:schemeClr val="accent2"/>
              </a:solidFill>
            </a:endParaRPr>
          </a:p>
          <a:p>
            <a:r>
              <a:rPr lang="fr-FR" sz="2200" dirty="0"/>
              <a:t>Lycée  </a:t>
            </a:r>
            <a:r>
              <a:rPr lang="fr-FR" sz="2200" dirty="0" smtClean="0"/>
              <a:t>ROCHEFEUILLE </a:t>
            </a:r>
            <a:r>
              <a:rPr lang="fr-FR" sz="2200" dirty="0" smtClean="0">
                <a:solidFill>
                  <a:srgbClr val="00B050"/>
                </a:solidFill>
              </a:rPr>
              <a:t>26 JANVIER et 30 MARS 2019</a:t>
            </a:r>
          </a:p>
          <a:p>
            <a:r>
              <a:rPr lang="fr-FR" sz="2200" dirty="0"/>
              <a:t>Lycée </a:t>
            </a:r>
            <a:r>
              <a:rPr lang="fr-FR" sz="2200" dirty="0" smtClean="0"/>
              <a:t>HAUTE-FOLLIS </a:t>
            </a:r>
            <a:r>
              <a:rPr lang="fr-FR" sz="2200" dirty="0" smtClean="0">
                <a:solidFill>
                  <a:srgbClr val="FF0000"/>
                </a:solidFill>
              </a:rPr>
              <a:t>2 FEVRIER </a:t>
            </a:r>
            <a:r>
              <a:rPr lang="fr-FR" sz="1400" dirty="0" smtClean="0">
                <a:solidFill>
                  <a:srgbClr val="FF0000"/>
                </a:solidFill>
              </a:rPr>
              <a:t>(9h-16h), </a:t>
            </a:r>
            <a:r>
              <a:rPr lang="fr-FR" sz="2200" dirty="0" smtClean="0">
                <a:solidFill>
                  <a:srgbClr val="FF0000"/>
                </a:solidFill>
              </a:rPr>
              <a:t>2 MARS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1400" dirty="0">
                <a:solidFill>
                  <a:srgbClr val="FF0000"/>
                </a:solidFill>
              </a:rPr>
              <a:t>(</a:t>
            </a:r>
            <a:r>
              <a:rPr lang="fr-FR" sz="1400" dirty="0" smtClean="0">
                <a:solidFill>
                  <a:srgbClr val="FF0000"/>
                </a:solidFill>
              </a:rPr>
              <a:t>9h-13h</a:t>
            </a:r>
            <a:r>
              <a:rPr lang="fr-FR" sz="1400" dirty="0">
                <a:solidFill>
                  <a:srgbClr val="FF0000"/>
                </a:solidFill>
              </a:rPr>
              <a:t>),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  <a:r>
              <a:rPr lang="fr-FR" sz="2200" dirty="0" smtClean="0">
                <a:solidFill>
                  <a:srgbClr val="FF0000"/>
                </a:solidFill>
              </a:rPr>
              <a:t>et 2 AVRIL 2019 </a:t>
            </a:r>
            <a:r>
              <a:rPr lang="fr-FR" sz="1400" dirty="0" smtClean="0">
                <a:solidFill>
                  <a:srgbClr val="FF0000"/>
                </a:solidFill>
              </a:rPr>
              <a:t>(17h30-20h) </a:t>
            </a:r>
          </a:p>
          <a:p>
            <a:r>
              <a:rPr lang="fr-FR" sz="2200" dirty="0"/>
              <a:t>Lycée de l’IMMACULÉE </a:t>
            </a:r>
            <a:r>
              <a:rPr lang="fr-FR" sz="2200" dirty="0" smtClean="0"/>
              <a:t>CONCEPTION </a:t>
            </a:r>
            <a:r>
              <a:rPr lang="fr-FR" sz="2200" dirty="0" smtClean="0">
                <a:solidFill>
                  <a:srgbClr val="0070C0"/>
                </a:solidFill>
              </a:rPr>
              <a:t>2 FEVRIER 2019</a:t>
            </a:r>
          </a:p>
          <a:p>
            <a:r>
              <a:rPr lang="fr-FR" sz="2200" dirty="0"/>
              <a:t>Lycée DON </a:t>
            </a:r>
            <a:r>
              <a:rPr lang="fr-FR" sz="2200" dirty="0" smtClean="0"/>
              <a:t>BOSCO </a:t>
            </a:r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</a:rPr>
              <a:t>2 MARS 2019 </a:t>
            </a:r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</a:rPr>
              <a:t>(10h-17h) </a:t>
            </a:r>
            <a:endParaRPr lang="fr-FR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0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Avez-vous des questions ?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204864"/>
            <a:ext cx="388843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41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559">
        <p15:prstTrans prst="pageCurlDouble"/>
      </p:transition>
    </mc:Choice>
    <mc:Fallback xmlns="">
      <p:transition spd="slow" advTm="455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/>
              <a:t>La philosophie des spécialités</a:t>
            </a:r>
            <a:br>
              <a:rPr lang="fr-FR" sz="2400" dirty="0" smtClean="0"/>
            </a:br>
            <a:r>
              <a:rPr lang="fr-FR" sz="2400" dirty="0" smtClean="0"/>
              <a:t>La philosophie de l’orientation : pour quel projet de vie ?</a:t>
            </a:r>
            <a:endParaRPr lang="fr-FR" sz="2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Choisir des enseignements de spécialité demande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dès la seconde :</a:t>
            </a:r>
          </a:p>
          <a:p>
            <a:r>
              <a:rPr lang="fr-FR" sz="1800" dirty="0" smtClean="0"/>
              <a:t>Un accompagnement du projet du lycéen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- connaissance de soi</a:t>
            </a:r>
          </a:p>
          <a:p>
            <a:pPr marL="0" indent="0">
              <a:buNone/>
            </a:pPr>
            <a:r>
              <a:rPr lang="fr-FR" sz="1800" dirty="0" smtClean="0"/>
              <a:t> - méthode de travail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- développement de l’autonomie</a:t>
            </a:r>
          </a:p>
          <a:p>
            <a:r>
              <a:rPr lang="fr-FR" sz="1800" dirty="0" smtClean="0"/>
              <a:t>Une recherche des exigences des formations supérieures</a:t>
            </a:r>
          </a:p>
          <a:p>
            <a:r>
              <a:rPr lang="fr-FR" sz="1800" dirty="0" smtClean="0"/>
              <a:t>Une connaissance des modalités de recrutement dans la ou les formations envisagées</a:t>
            </a:r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70166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A quoi sert la seconde ?</a:t>
            </a:r>
            <a:endParaRPr lang="fr-FR" sz="4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045" y="3645024"/>
            <a:ext cx="3110167" cy="3096344"/>
          </a:xfrm>
          <a:prstGeom prst="rect">
            <a:avLst/>
          </a:prstGeom>
        </p:spPr>
      </p:pic>
      <p:sp>
        <p:nvSpPr>
          <p:cNvPr id="6" name="Bulle ronde 5"/>
          <p:cNvSpPr/>
          <p:nvPr/>
        </p:nvSpPr>
        <p:spPr>
          <a:xfrm>
            <a:off x="5796136" y="2348880"/>
            <a:ext cx="3168352" cy="864096"/>
          </a:xfrm>
          <a:prstGeom prst="wedgeEllipseCallout">
            <a:avLst>
              <a:gd name="adj1" fmla="val -31656"/>
              <a:gd name="adj2" fmla="val 150685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C’est quoi la réforme du lycée ?</a:t>
            </a:r>
            <a:endParaRPr lang="fr-FR" dirty="0"/>
          </a:p>
        </p:txBody>
      </p:sp>
      <p:sp>
        <p:nvSpPr>
          <p:cNvPr id="8" name="Bulle ronde 7"/>
          <p:cNvSpPr/>
          <p:nvPr/>
        </p:nvSpPr>
        <p:spPr>
          <a:xfrm>
            <a:off x="2857631" y="1682806"/>
            <a:ext cx="3168352" cy="864096"/>
          </a:xfrm>
          <a:prstGeom prst="wedgeEllipseCallout">
            <a:avLst>
              <a:gd name="adj1" fmla="val -90"/>
              <a:gd name="adj2" fmla="val 152890"/>
            </a:avLst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FF9900"/>
                </a:solidFill>
              </a:rPr>
              <a:t>Mais 3 ans </a:t>
            </a:r>
          </a:p>
          <a:p>
            <a:pPr algn="ctr"/>
            <a:r>
              <a:rPr lang="fr-FR" sz="2000" dirty="0" smtClean="0">
                <a:solidFill>
                  <a:srgbClr val="FF9900"/>
                </a:solidFill>
              </a:rPr>
              <a:t>c’est 1 + 2 (</a:t>
            </a:r>
            <a:r>
              <a:rPr lang="fr-FR" sz="2000" dirty="0" smtClean="0">
                <a:solidFill>
                  <a:schemeClr val="accent6"/>
                </a:solidFill>
              </a:rPr>
              <a:t>+ ...)</a:t>
            </a:r>
            <a:endParaRPr lang="fr-FR" sz="2000" dirty="0">
              <a:solidFill>
                <a:srgbClr val="FF9900"/>
              </a:solidFill>
            </a:endParaRPr>
          </a:p>
        </p:txBody>
      </p:sp>
      <p:sp>
        <p:nvSpPr>
          <p:cNvPr id="9" name="Bulle ronde 8"/>
          <p:cNvSpPr/>
          <p:nvPr/>
        </p:nvSpPr>
        <p:spPr>
          <a:xfrm>
            <a:off x="179512" y="2348880"/>
            <a:ext cx="3168352" cy="864096"/>
          </a:xfrm>
          <a:prstGeom prst="wedgeEllipseCallout">
            <a:avLst>
              <a:gd name="adj1" fmla="val 45005"/>
              <a:gd name="adj2" fmla="val 163913"/>
            </a:avLst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Le lycée dure </a:t>
            </a:r>
          </a:p>
          <a:p>
            <a:pPr algn="ctr"/>
            <a:r>
              <a:rPr lang="fr-FR" sz="2400" dirty="0" smtClean="0"/>
              <a:t>3 ans</a:t>
            </a:r>
            <a:endParaRPr lang="fr-FR" sz="2400" dirty="0"/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676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46"/>
    </mc:Choice>
    <mc:Fallback xmlns="">
      <p:transition spd="slow" advTm="99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options de 1</a:t>
            </a:r>
            <a:r>
              <a:rPr lang="fr-FR" baseline="30000" dirty="0" smtClean="0"/>
              <a:t>ère</a:t>
            </a:r>
            <a:r>
              <a:rPr lang="fr-FR" dirty="0" smtClean="0"/>
              <a:t> et terminale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Première :</a:t>
            </a:r>
          </a:p>
          <a:p>
            <a:pPr marL="285750" indent="-285750">
              <a:buFontTx/>
              <a:buChar char="-"/>
            </a:pPr>
            <a:r>
              <a:rPr lang="fr-FR" sz="2300" dirty="0" smtClean="0"/>
              <a:t>Les mêmes qu’en seconde en enseignement général</a:t>
            </a:r>
            <a:endParaRPr lang="fr-FR" sz="2300" dirty="0"/>
          </a:p>
          <a:p>
            <a:r>
              <a:rPr lang="fr-FR" dirty="0"/>
              <a:t>Terminale :</a:t>
            </a:r>
          </a:p>
          <a:p>
            <a:pPr marL="285750" indent="-285750">
              <a:buFontTx/>
              <a:buChar char="-"/>
            </a:pPr>
            <a:r>
              <a:rPr lang="fr-FR" sz="2300" dirty="0"/>
              <a:t>Les mêmes qu’en seconde </a:t>
            </a:r>
            <a:r>
              <a:rPr lang="fr-FR" sz="2300" dirty="0" smtClean="0"/>
              <a:t>et première en </a:t>
            </a:r>
            <a:r>
              <a:rPr lang="fr-FR" sz="2300" dirty="0"/>
              <a:t>enseignement général</a:t>
            </a:r>
          </a:p>
          <a:p>
            <a:pPr marL="285750" indent="-285750">
              <a:buFontTx/>
              <a:buChar char="-"/>
            </a:pPr>
            <a:r>
              <a:rPr lang="fr-FR" sz="2100" dirty="0" smtClean="0"/>
              <a:t>DGEMC </a:t>
            </a:r>
            <a:r>
              <a:rPr lang="fr-FR" sz="2100" dirty="0"/>
              <a:t>(droit et grands enjeux du monde contemporain)</a:t>
            </a:r>
          </a:p>
          <a:p>
            <a:pPr marL="285750" indent="-285750">
              <a:buFontTx/>
              <a:buChar char="-"/>
            </a:pPr>
            <a:r>
              <a:rPr lang="fr-FR" sz="2100" dirty="0"/>
              <a:t>Mathématiques complémentaires</a:t>
            </a:r>
          </a:p>
          <a:p>
            <a:pPr marL="285750" indent="-285750">
              <a:buFontTx/>
              <a:buChar char="-"/>
            </a:pPr>
            <a:r>
              <a:rPr lang="fr-FR" sz="2100" dirty="0"/>
              <a:t>Mathématiques expertes</a:t>
            </a:r>
          </a:p>
          <a:p>
            <a:r>
              <a:rPr lang="fr-FR" sz="2200" dirty="0"/>
              <a:t>Les enseignements possibles en supplément en 1</a:t>
            </a:r>
            <a:r>
              <a:rPr lang="fr-FR" sz="2200" baseline="30000" dirty="0"/>
              <a:t>ère</a:t>
            </a:r>
            <a:r>
              <a:rPr lang="fr-FR" sz="2200" dirty="0"/>
              <a:t> et terminale :</a:t>
            </a:r>
          </a:p>
          <a:p>
            <a:pPr marL="285750" indent="-285750">
              <a:buFontTx/>
              <a:buChar char="-"/>
            </a:pPr>
            <a:r>
              <a:rPr lang="fr-FR" sz="2200" dirty="0"/>
              <a:t>Parcours </a:t>
            </a:r>
            <a:r>
              <a:rPr lang="fr-FR" sz="2200" dirty="0" smtClean="0"/>
              <a:t>EURO et latin/grec</a:t>
            </a:r>
            <a:endParaRPr lang="fr-FR" sz="2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0232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bac 2021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00B0F0"/>
                </a:solidFill>
              </a:rPr>
              <a:t>60 % d’épreuves terminales</a:t>
            </a:r>
          </a:p>
          <a:p>
            <a:r>
              <a:rPr lang="fr-FR" dirty="0" smtClean="0"/>
              <a:t>1 épreuve anticipée de français (écrit et oral)</a:t>
            </a:r>
          </a:p>
          <a:p>
            <a:r>
              <a:rPr lang="fr-FR" dirty="0" smtClean="0"/>
              <a:t>4 épreuves terminales (2 spécialités, philo, un oral)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40 % de contrôle continu</a:t>
            </a:r>
          </a:p>
          <a:p>
            <a:r>
              <a:rPr lang="fr-FR" dirty="0"/>
              <a:t>10 % pour tous les enseignements de 1ère et </a:t>
            </a:r>
            <a:r>
              <a:rPr lang="fr-FR" dirty="0" smtClean="0"/>
              <a:t>terminale (bulletins trimestriels)</a:t>
            </a:r>
            <a:endParaRPr lang="fr-FR" dirty="0"/>
          </a:p>
          <a:p>
            <a:r>
              <a:rPr lang="fr-FR" dirty="0"/>
              <a:t>30 % pour les épreuves communes en 1ère et terminale (histoire-géographie, LVA et LVB, l’enseignement scientifique, l’enseignement de spécialité abandonné en </a:t>
            </a:r>
            <a:r>
              <a:rPr lang="fr-FR" dirty="0" smtClean="0"/>
              <a:t>terminale)</a:t>
            </a:r>
            <a:endParaRPr lang="fr-FR" dirty="0"/>
          </a:p>
          <a:p>
            <a:pPr marL="0" indent="0"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44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228600"/>
            <a:ext cx="7812360" cy="990600"/>
          </a:xfrm>
        </p:spPr>
        <p:txBody>
          <a:bodyPr>
            <a:noAutofit/>
          </a:bodyPr>
          <a:lstStyle/>
          <a:p>
            <a:r>
              <a:rPr lang="fr-FR" sz="3600" dirty="0" smtClean="0"/>
              <a:t>Choisir sa seconde</a:t>
            </a:r>
            <a:endParaRPr lang="fr-FR" sz="3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187624" y="2433749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3"/>
                </a:solidFill>
              </a:rPr>
              <a:t>Seconde </a:t>
            </a:r>
            <a:r>
              <a:rPr lang="fr-FR" b="1" dirty="0" smtClean="0">
                <a:solidFill>
                  <a:schemeClr val="accent3"/>
                </a:solidFill>
              </a:rPr>
              <a:t>générale</a:t>
            </a:r>
          </a:p>
          <a:p>
            <a:r>
              <a:rPr lang="fr-FR" b="1" dirty="0" smtClean="0">
                <a:solidFill>
                  <a:schemeClr val="accent3"/>
                </a:solidFill>
              </a:rPr>
              <a:t> </a:t>
            </a:r>
          </a:p>
          <a:p>
            <a:r>
              <a:rPr lang="fr-FR" b="1" dirty="0" smtClean="0">
                <a:solidFill>
                  <a:schemeClr val="accent3"/>
                </a:solidFill>
              </a:rPr>
              <a:t>et </a:t>
            </a:r>
            <a:r>
              <a:rPr lang="fr-FR" b="1" dirty="0">
                <a:solidFill>
                  <a:schemeClr val="accent3"/>
                </a:solidFill>
              </a:rPr>
              <a:t>technologique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187624" y="4614227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b="1" u="sng" dirty="0" smtClean="0"/>
          </a:p>
          <a:p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Seconde </a:t>
            </a:r>
            <a:endParaRPr lang="fr-FR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professionnelle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716016" y="4891226"/>
            <a:ext cx="3993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Choix dans 3 familles de bac professionnels et 29 bac spécialisés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Rectangle avec flèche vers la droite 4"/>
          <p:cNvSpPr/>
          <p:nvPr/>
        </p:nvSpPr>
        <p:spPr>
          <a:xfrm>
            <a:off x="1043608" y="2204864"/>
            <a:ext cx="3419872" cy="1512168"/>
          </a:xfrm>
          <a:prstGeom prst="rightArrowCallou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avec flèche vers la droite 21"/>
          <p:cNvSpPr/>
          <p:nvPr/>
        </p:nvSpPr>
        <p:spPr>
          <a:xfrm>
            <a:off x="1043608" y="4509120"/>
            <a:ext cx="3419872" cy="1512168"/>
          </a:xfrm>
          <a:prstGeom prst="rightArrowCallou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16016" y="2697403"/>
            <a:ext cx="168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3"/>
                </a:solidFill>
              </a:rPr>
              <a:t>Choix d’options</a:t>
            </a:r>
            <a:endParaRPr lang="fr-FR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710">
        <p14:window dir="vert"/>
      </p:transition>
    </mc:Choice>
    <mc:Fallback xmlns="">
      <p:transition spd="slow" advTm="971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2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13" grpId="0"/>
      <p:bldP spid="24" grpId="0"/>
      <p:bldP spid="28" grpId="0"/>
      <p:bldP spid="5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"/>
                <a:lumOff val="98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Les familles et les filières professionnelles</a:t>
            </a:r>
            <a:endParaRPr lang="fr-FR" sz="32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marL="0" indent="0">
              <a:buNone/>
            </a:pPr>
            <a:r>
              <a:rPr lang="fr-FR" sz="2800" dirty="0" smtClean="0"/>
              <a:t>3 familles professionnelles</a:t>
            </a:r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800" dirty="0" smtClean="0"/>
              <a:t>29 autres baccalauréats professionnels </a:t>
            </a:r>
          </a:p>
          <a:p>
            <a:pPr marL="0" indent="0">
              <a:buNone/>
            </a:pPr>
            <a:r>
              <a:rPr lang="fr-FR" sz="1900" dirty="0" smtClean="0"/>
              <a:t>20 </a:t>
            </a:r>
            <a:r>
              <a:rPr lang="fr-FR" sz="1900" dirty="0"/>
              <a:t>baccalauréats professionnels dans </a:t>
            </a:r>
            <a:r>
              <a:rPr lang="fr-FR" sz="1900" dirty="0" smtClean="0"/>
              <a:t>les lycées ci-dessous :</a:t>
            </a:r>
          </a:p>
          <a:p>
            <a:r>
              <a:rPr lang="fr-FR" sz="1500" dirty="0"/>
              <a:t>Lycée Don </a:t>
            </a:r>
            <a:r>
              <a:rPr lang="fr-FR" sz="1500" dirty="0" smtClean="0"/>
              <a:t>Bosco			Lycée de l’Immaculée Conception</a:t>
            </a:r>
            <a:endParaRPr lang="fr-FR" sz="1500" dirty="0"/>
          </a:p>
          <a:p>
            <a:r>
              <a:rPr lang="fr-FR" sz="1500" dirty="0" smtClean="0"/>
              <a:t>Lycée Robert </a:t>
            </a:r>
            <a:r>
              <a:rPr lang="fr-FR" sz="1500" dirty="0"/>
              <a:t>S</a:t>
            </a:r>
            <a:r>
              <a:rPr lang="fr-FR" sz="1500" dirty="0" smtClean="0"/>
              <a:t>chuman		Lycée </a:t>
            </a:r>
            <a:r>
              <a:rPr lang="fr-FR" sz="1500" dirty="0"/>
              <a:t>Haute </a:t>
            </a:r>
            <a:r>
              <a:rPr lang="fr-FR" sz="1500" dirty="0" err="1" smtClean="0"/>
              <a:t>Follis</a:t>
            </a:r>
            <a:r>
              <a:rPr lang="fr-FR" sz="1500" dirty="0" smtClean="0"/>
              <a:t>			</a:t>
            </a:r>
            <a:endParaRPr lang="fr-FR" sz="1500" dirty="0"/>
          </a:p>
          <a:p>
            <a:r>
              <a:rPr lang="fr-FR" sz="1500" dirty="0"/>
              <a:t>Lycée </a:t>
            </a:r>
            <a:r>
              <a:rPr lang="fr-FR" sz="1500" dirty="0" err="1" smtClean="0"/>
              <a:t>Rochefeuille</a:t>
            </a:r>
            <a:r>
              <a:rPr lang="fr-FR" sz="1500" dirty="0"/>
              <a:t> </a:t>
            </a:r>
            <a:r>
              <a:rPr lang="fr-FR" sz="1500" dirty="0" smtClean="0"/>
              <a:t>			Lycée d’Orion</a:t>
            </a:r>
            <a:endParaRPr lang="fr-FR" sz="1500" dirty="0"/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24845"/>
              </p:ext>
            </p:extLst>
          </p:nvPr>
        </p:nvGraphicFramePr>
        <p:xfrm>
          <a:off x="611560" y="2636912"/>
          <a:ext cx="8009384" cy="14071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004692"/>
                <a:gridCol w="4004692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Métiers de la construction durable, du bâtiment et des travaux publics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 Métiers de la gestion administrative, du transport et de la logistique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3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- Métiers de la relation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05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0"/>
    </mc:Choice>
    <mc:Fallback xmlns="">
      <p:transition spd="slow" advTm="56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"/>
                <a:lumOff val="98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EXEMPLES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u="sng" dirty="0" smtClean="0">
                <a:solidFill>
                  <a:srgbClr val="0070C0"/>
                </a:solidFill>
              </a:rPr>
              <a:t>Exemple de famille</a:t>
            </a:r>
          </a:p>
          <a:p>
            <a:pPr marL="0" indent="0">
              <a:buNone/>
            </a:pPr>
            <a:r>
              <a:rPr lang="fr-FR" sz="2800" dirty="0" smtClean="0"/>
              <a:t>La 2de « Métiers </a:t>
            </a:r>
            <a:r>
              <a:rPr lang="fr-FR" sz="2800" dirty="0"/>
              <a:t>de la relation </a:t>
            </a:r>
            <a:r>
              <a:rPr lang="fr-FR" sz="2800" dirty="0" smtClean="0"/>
              <a:t>client » conduit aux :</a:t>
            </a:r>
          </a:p>
          <a:p>
            <a:pPr marL="0" indent="0">
              <a:buNone/>
            </a:pPr>
            <a:r>
              <a:rPr lang="fr-FR" sz="1800" dirty="0" smtClean="0"/>
              <a:t>Bac Accueil- </a:t>
            </a:r>
            <a:r>
              <a:rPr lang="fr-FR" sz="1800" dirty="0"/>
              <a:t>relation client </a:t>
            </a:r>
          </a:p>
          <a:p>
            <a:pPr marL="0" indent="0">
              <a:buNone/>
            </a:pPr>
            <a:r>
              <a:rPr lang="fr-FR" sz="1800" dirty="0" smtClean="0"/>
              <a:t>Bac Commerce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Bac Vente</a:t>
            </a:r>
          </a:p>
          <a:p>
            <a:pPr marL="0" indent="0">
              <a:buNone/>
            </a:pPr>
            <a:r>
              <a:rPr lang="fr-FR" sz="3200" u="sng" dirty="0" smtClean="0">
                <a:solidFill>
                  <a:schemeClr val="accent3">
                    <a:lumMod val="50000"/>
                  </a:schemeClr>
                </a:solidFill>
              </a:rPr>
              <a:t>Exemple de spécialité</a:t>
            </a:r>
          </a:p>
          <a:p>
            <a:pPr marL="0" indent="0">
              <a:buNone/>
            </a:pPr>
            <a:r>
              <a:rPr lang="fr-FR" sz="1800" dirty="0" smtClean="0"/>
              <a:t>La 2de « Service aux personnes et aux territoires » conduit au</a:t>
            </a:r>
          </a:p>
          <a:p>
            <a:pPr marL="0" indent="0">
              <a:buNone/>
            </a:pPr>
            <a:r>
              <a:rPr lang="fr-FR" sz="1800" dirty="0" smtClean="0"/>
              <a:t>bac « Service </a:t>
            </a:r>
            <a:r>
              <a:rPr lang="fr-FR" sz="1800" dirty="0"/>
              <a:t>aux personnes et aux </a:t>
            </a:r>
            <a:r>
              <a:rPr lang="fr-FR" sz="1800" dirty="0" smtClean="0"/>
              <a:t>territoires »</a:t>
            </a:r>
            <a:r>
              <a:rPr lang="fr-FR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638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La </a:t>
            </a:r>
            <a:r>
              <a:rPr lang="fr-FR" sz="3600" dirty="0" smtClean="0"/>
              <a:t>1</a:t>
            </a:r>
            <a:r>
              <a:rPr lang="fr-FR" sz="3600" baseline="30000" dirty="0" smtClean="0"/>
              <a:t>ère</a:t>
            </a:r>
            <a:r>
              <a:rPr lang="fr-FR" sz="3600" dirty="0" smtClean="0"/>
              <a:t> année de CAP (1, 2 ou 3 ans)</a:t>
            </a:r>
            <a:endParaRPr lang="fr-FR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Enseignement professionnel 			 60 %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Enseignement </a:t>
            </a:r>
            <a:r>
              <a:rPr lang="fr-FR" dirty="0" smtClean="0"/>
              <a:t>général				 40 %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Accompagnement personnalisé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12 semaines PFMP </a:t>
            </a:r>
            <a:r>
              <a:rPr lang="fr-FR" sz="2000" dirty="0" smtClean="0"/>
              <a:t>(période de formation en milieu professionnel)</a:t>
            </a:r>
          </a:p>
          <a:p>
            <a:endParaRPr lang="fr-FR" sz="2000" dirty="0" smtClean="0"/>
          </a:p>
          <a:p>
            <a:r>
              <a:rPr lang="fr-FR" sz="2800" dirty="0" smtClean="0"/>
              <a:t>80 à 100 % en contrôle continu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638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chemeClr val="accent3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La </a:t>
            </a:r>
            <a:r>
              <a:rPr lang="fr-FR" sz="2400" b="1" dirty="0" smtClean="0"/>
              <a:t>2</a:t>
            </a:r>
            <a:r>
              <a:rPr lang="fr-FR" sz="2400" b="1" baseline="30000" dirty="0" smtClean="0"/>
              <a:t>nde</a:t>
            </a:r>
            <a:r>
              <a:rPr lang="fr-FR" sz="2400" b="1" dirty="0" smtClean="0"/>
              <a:t> professionnelle pour le bac professionnel (3 ans)</a:t>
            </a:r>
            <a:endParaRPr lang="fr-FR" sz="24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19245"/>
              </p:ext>
            </p:extLst>
          </p:nvPr>
        </p:nvGraphicFramePr>
        <p:xfrm>
          <a:off x="683567" y="2348881"/>
          <a:ext cx="8079432" cy="4836535"/>
        </p:xfrm>
        <a:graphic>
          <a:graphicData uri="http://schemas.openxmlformats.org/drawingml/2006/table">
            <a:tbl>
              <a:tblPr/>
              <a:tblGrid>
                <a:gridCol w="3353143"/>
                <a:gridCol w="2464207"/>
                <a:gridCol w="2262082"/>
              </a:tblGrid>
              <a:tr h="2431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9167">
                <a:tc gridSpan="3">
                  <a:txBody>
                    <a:bodyPr/>
                    <a:lstStyle/>
                    <a:p>
                      <a:r>
                        <a:rPr lang="fr-FR" sz="2800" dirty="0" smtClean="0"/>
                        <a:t>Enseignement professionnel 			 40 %</a:t>
                      </a:r>
                    </a:p>
                    <a:p>
                      <a:pPr marL="0" indent="0">
                        <a:buNone/>
                      </a:pPr>
                      <a:endParaRPr lang="fr-FR" sz="2800" dirty="0" smtClean="0"/>
                    </a:p>
                    <a:p>
                      <a:r>
                        <a:rPr lang="fr-FR" sz="2800" dirty="0" smtClean="0"/>
                        <a:t>Enseignement général				 60 %</a:t>
                      </a:r>
                    </a:p>
                    <a:p>
                      <a:pPr marL="0" indent="0">
                        <a:buNone/>
                      </a:pPr>
                      <a:endParaRPr lang="fr-FR" sz="2800" dirty="0" smtClean="0"/>
                    </a:p>
                    <a:p>
                      <a:r>
                        <a:rPr lang="fr-FR" sz="2000" dirty="0" smtClean="0"/>
                        <a:t>Accompagnement personnalisé (à l’intersection du général et du professionnel)</a:t>
                      </a:r>
                    </a:p>
                    <a:p>
                      <a:pPr marL="0" indent="0">
                        <a:buNone/>
                      </a:pPr>
                      <a:endParaRPr lang="fr-FR" sz="2800" dirty="0" smtClean="0"/>
                    </a:p>
                    <a:p>
                      <a:r>
                        <a:rPr lang="fr-FR" sz="2800" dirty="0" smtClean="0"/>
                        <a:t>22 semaines PFMP (période de formation en milieu professionnel)</a:t>
                      </a:r>
                    </a:p>
                    <a:p>
                      <a:r>
                        <a:rPr lang="fr-FR" sz="2800" dirty="0" smtClean="0"/>
                        <a:t>50 % contrôle continu/50% épreuves</a:t>
                      </a:r>
                      <a:r>
                        <a:rPr lang="fr-FR" sz="2800" baseline="0" dirty="0" smtClean="0"/>
                        <a:t> ponctuelles</a:t>
                      </a:r>
                      <a:endParaRPr lang="fr-FR" sz="2800" dirty="0" smtClean="0"/>
                    </a:p>
                    <a:p>
                      <a:endParaRPr lang="fr-FR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3149"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5015"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1577116"/>
            <a:ext cx="85504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000" dirty="0" smtClean="0">
                <a:latin typeface="Arial" panose="020B0604020202020204" pitchFamily="34" charset="0"/>
              </a:rPr>
              <a:t>Le d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ébut d’un </a:t>
            </a: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cycle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de 3 ans</a:t>
            </a:r>
            <a:r>
              <a:rPr kumimoji="0" lang="fr-FR" alt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altLang="fr-FR" sz="2000" dirty="0" smtClean="0">
                <a:latin typeface="Arial" panose="020B0604020202020204" pitchFamily="34" charset="0"/>
              </a:rPr>
              <a:t>: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84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semaines de cours, </a:t>
            </a: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22 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semaines de PFMP et </a:t>
            </a: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semaines d'examen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0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2nde générale et technologique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8105"/>
              </p:ext>
            </p:extLst>
          </p:nvPr>
        </p:nvGraphicFramePr>
        <p:xfrm>
          <a:off x="612775" y="1600200"/>
          <a:ext cx="4464496" cy="52425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105738"/>
                <a:gridCol w="1358758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Les enseignements communs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Nombre d’heures</a:t>
                      </a:r>
                      <a:endParaRPr lang="fr-FR" sz="1400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Français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h 00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Mathématiques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h 00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Physique-chimie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h 00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Sciences de la vie et de la terre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h 30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LV1 et LV2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 h 30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Histoire-géographie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h 00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Sciences économiques et sociales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h 30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Education physique et sportive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h 00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Enseignement moral et civique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 h 30</a:t>
                      </a:r>
                      <a:endParaRPr lang="fr-FR" dirty="0"/>
                    </a:p>
                  </a:txBody>
                  <a:tcPr/>
                </a:tc>
              </a:tr>
              <a:tr h="35129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Sciences numériques et technologie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 h 30</a:t>
                      </a:r>
                    </a:p>
                  </a:txBody>
                  <a:tcPr/>
                </a:tc>
              </a:tr>
              <a:tr h="72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Accompagnement personnalisé</a:t>
                      </a:r>
                    </a:p>
                    <a:p>
                      <a:endParaRPr lang="fr-FR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Accompagnement au choix de l’orientation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51655"/>
              </p:ext>
            </p:extLst>
          </p:nvPr>
        </p:nvGraphicFramePr>
        <p:xfrm>
          <a:off x="5077271" y="1600204"/>
          <a:ext cx="4031233" cy="179143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031233"/>
              </a:tblGrid>
              <a:tr h="360000">
                <a:tc>
                  <a:txBody>
                    <a:bodyPr/>
                    <a:lstStyle/>
                    <a:p>
                      <a:endParaRPr lang="fr-FR" sz="1000" dirty="0" smtClean="0"/>
                    </a:p>
                    <a:p>
                      <a:pPr algn="ctr"/>
                      <a:r>
                        <a:rPr lang="fr-FR" dirty="0" smtClean="0"/>
                        <a:t>Les options facultatives</a:t>
                      </a:r>
                      <a:endParaRPr lang="fr-FR" sz="900" dirty="0"/>
                    </a:p>
                  </a:txBody>
                  <a:tcPr/>
                </a:tc>
              </a:tr>
              <a:tr h="42442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 option d’enseignement général (3 h)</a:t>
                      </a:r>
                      <a:endParaRPr lang="fr-FR" sz="1600" dirty="0"/>
                    </a:p>
                  </a:txBody>
                  <a:tcPr/>
                </a:tc>
              </a:tr>
              <a:tr h="424424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et/ou</a:t>
                      </a:r>
                      <a:endParaRPr lang="fr-FR" sz="1600" dirty="0"/>
                    </a:p>
                  </a:txBody>
                  <a:tcPr/>
                </a:tc>
              </a:tr>
              <a:tr h="42442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 option d’enseignement technologique (1</a:t>
                      </a:r>
                      <a:r>
                        <a:rPr lang="fr-FR" sz="1600" baseline="0" dirty="0" smtClean="0"/>
                        <a:t> h30</a:t>
                      </a:r>
                      <a:r>
                        <a:rPr lang="fr-FR" sz="1600" dirty="0" smtClean="0"/>
                        <a:t>)  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595983"/>
              </p:ext>
            </p:extLst>
          </p:nvPr>
        </p:nvGraphicFramePr>
        <p:xfrm>
          <a:off x="5077271" y="3772640"/>
          <a:ext cx="4031233" cy="196061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031233"/>
              </a:tblGrid>
              <a:tr h="635677">
                <a:tc>
                  <a:txBody>
                    <a:bodyPr/>
                    <a:lstStyle/>
                    <a:p>
                      <a:endParaRPr lang="fr-FR" sz="1000" dirty="0" smtClean="0"/>
                    </a:p>
                    <a:p>
                      <a:pPr algn="ctr"/>
                      <a:r>
                        <a:rPr lang="fr-FR" dirty="0" smtClean="0"/>
                        <a:t>Les options possibles en supplément</a:t>
                      </a:r>
                      <a:endParaRPr lang="fr-FR" sz="900" dirty="0"/>
                    </a:p>
                  </a:txBody>
                  <a:tcPr/>
                </a:tc>
              </a:tr>
              <a:tr h="4416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Latin / grec</a:t>
                      </a:r>
                      <a:endParaRPr lang="fr-FR" sz="1600" dirty="0"/>
                    </a:p>
                  </a:txBody>
                  <a:tcPr/>
                </a:tc>
              </a:tr>
              <a:tr h="441646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44164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Le</a:t>
                      </a:r>
                      <a:r>
                        <a:rPr lang="fr-FR" sz="1600" baseline="0" dirty="0" smtClean="0"/>
                        <a:t> parcours EURO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60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Après la seconde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87574" y="3272582"/>
            <a:ext cx="420045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•</a:t>
            </a:r>
            <a:r>
              <a:rPr lang="fr-FR" sz="1600" dirty="0"/>
              <a:t> Arts</a:t>
            </a:r>
            <a:br>
              <a:rPr lang="fr-FR" sz="1600" dirty="0"/>
            </a:br>
            <a:r>
              <a:rPr lang="fr-FR" sz="1600" b="1" dirty="0"/>
              <a:t>•</a:t>
            </a:r>
            <a:r>
              <a:rPr lang="fr-FR" sz="1600" dirty="0"/>
              <a:t> Biologie-écologie</a:t>
            </a:r>
            <a:br>
              <a:rPr lang="fr-FR" sz="1600" dirty="0"/>
            </a:br>
            <a:r>
              <a:rPr lang="fr-FR" sz="1600" b="1" dirty="0"/>
              <a:t>• </a:t>
            </a:r>
            <a:r>
              <a:rPr lang="fr-FR" sz="1600" b="1" dirty="0" smtClean="0"/>
              <a:t>Histoire-géographie-géopolitique-sciences politiques</a:t>
            </a:r>
            <a:r>
              <a:rPr lang="fr-FR" sz="1600" b="1" dirty="0"/>
              <a:t/>
            </a:r>
            <a:br>
              <a:rPr lang="fr-FR" sz="1600" b="1" dirty="0"/>
            </a:br>
            <a:r>
              <a:rPr lang="fr-FR" sz="1600" b="1" dirty="0"/>
              <a:t>• Humanités-littérature-philosophie</a:t>
            </a:r>
            <a:br>
              <a:rPr lang="fr-FR" sz="1600" b="1" dirty="0"/>
            </a:br>
            <a:r>
              <a:rPr lang="fr-FR" sz="1600" b="1" dirty="0"/>
              <a:t>• Langues-littératures et cultures étrangères</a:t>
            </a:r>
            <a:br>
              <a:rPr lang="fr-FR" sz="1600" b="1" dirty="0"/>
            </a:br>
            <a:r>
              <a:rPr lang="fr-FR" sz="1600" b="1" dirty="0"/>
              <a:t>•</a:t>
            </a:r>
            <a:r>
              <a:rPr lang="fr-FR" sz="1600" dirty="0"/>
              <a:t> Littérature et langues et cultures de l’Antiquité</a:t>
            </a:r>
            <a:br>
              <a:rPr lang="fr-FR" sz="1600" dirty="0"/>
            </a:br>
            <a:r>
              <a:rPr lang="fr-FR" sz="1600" b="1" dirty="0"/>
              <a:t>• Mathématiques</a:t>
            </a:r>
            <a:br>
              <a:rPr lang="fr-FR" sz="1600" b="1" dirty="0"/>
            </a:br>
            <a:r>
              <a:rPr lang="fr-FR" sz="1600" dirty="0"/>
              <a:t>• Numérique-sciences informatiques</a:t>
            </a:r>
            <a:br>
              <a:rPr lang="fr-FR" sz="1600" dirty="0"/>
            </a:br>
            <a:r>
              <a:rPr lang="fr-FR" sz="1600" b="1" dirty="0"/>
              <a:t>• Physique-chimie</a:t>
            </a:r>
            <a:br>
              <a:rPr lang="fr-FR" sz="1600" b="1" dirty="0"/>
            </a:br>
            <a:r>
              <a:rPr lang="fr-FR" sz="1600" b="1" dirty="0"/>
              <a:t>• Sciences de la vie et de la Terre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b="1" dirty="0"/>
              <a:t>•</a:t>
            </a:r>
            <a:r>
              <a:rPr lang="fr-FR" sz="1600" dirty="0"/>
              <a:t> Sciences de l’ingénieur</a:t>
            </a:r>
            <a:br>
              <a:rPr lang="fr-FR" sz="1600" dirty="0"/>
            </a:br>
            <a:r>
              <a:rPr lang="fr-FR" sz="1600" b="1" dirty="0"/>
              <a:t>• Sciences économiques et sociales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772816"/>
            <a:ext cx="8532440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 Le lycéen choisit le bac général	         	</a:t>
            </a:r>
          </a:p>
          <a:p>
            <a:r>
              <a:rPr lang="fr-FR" dirty="0" smtClean="0"/>
              <a:t>- avec </a:t>
            </a:r>
            <a:r>
              <a:rPr lang="fr-FR" dirty="0" smtClean="0">
                <a:solidFill>
                  <a:schemeClr val="tx1"/>
                </a:solidFill>
              </a:rPr>
              <a:t>3 </a:t>
            </a:r>
            <a:r>
              <a:rPr lang="fr-FR" dirty="0" smtClean="0"/>
              <a:t>spécialités en première	           Le </a:t>
            </a:r>
            <a:r>
              <a:rPr lang="fr-FR" dirty="0"/>
              <a:t>lycéen choisit un bac technologique </a:t>
            </a:r>
            <a:r>
              <a:rPr lang="fr-FR" dirty="0" smtClean="0"/>
              <a:t>	</a:t>
            </a:r>
          </a:p>
          <a:p>
            <a:r>
              <a:rPr lang="fr-FR" dirty="0" smtClean="0"/>
              <a:t>- </a:t>
            </a:r>
            <a:r>
              <a:rPr lang="fr-FR" dirty="0" smtClean="0">
                <a:solidFill>
                  <a:srgbClr val="FF0000"/>
                </a:solidFill>
              </a:rPr>
              <a:t>2</a:t>
            </a:r>
            <a:r>
              <a:rPr lang="fr-FR" dirty="0" smtClean="0"/>
              <a:t> en terminale			        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53827" y="2679006"/>
            <a:ext cx="8556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Parmi les 12 proposées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:		          Parmi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les 8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proposés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932040" y="3429000"/>
            <a:ext cx="41044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Bac </a:t>
            </a:r>
            <a:r>
              <a:rPr lang="fr-FR" sz="1600" b="1" dirty="0"/>
              <a:t>STI2D</a:t>
            </a:r>
            <a:r>
              <a:rPr lang="fr-FR" sz="1600" dirty="0"/>
              <a:t>, industrie et développement durable</a:t>
            </a:r>
          </a:p>
          <a:p>
            <a:r>
              <a:rPr lang="fr-FR" sz="1600" dirty="0"/>
              <a:t>Bac </a:t>
            </a:r>
            <a:r>
              <a:rPr lang="fr-FR" sz="1600" b="1" dirty="0"/>
              <a:t>STD2A</a:t>
            </a:r>
            <a:r>
              <a:rPr lang="fr-FR" sz="1600" dirty="0"/>
              <a:t>, design et arts appliqués</a:t>
            </a:r>
          </a:p>
          <a:p>
            <a:r>
              <a:rPr lang="fr-FR" sz="1600" dirty="0"/>
              <a:t>Bac </a:t>
            </a:r>
            <a:r>
              <a:rPr lang="fr-FR" sz="1600" b="1" dirty="0"/>
              <a:t>STL</a:t>
            </a:r>
            <a:r>
              <a:rPr lang="fr-FR" sz="1600" dirty="0"/>
              <a:t>, technologies de laboratoire</a:t>
            </a:r>
          </a:p>
          <a:p>
            <a:r>
              <a:rPr lang="fr-FR" sz="1600" dirty="0"/>
              <a:t>Bac </a:t>
            </a:r>
            <a:r>
              <a:rPr lang="fr-FR" sz="1600" b="1" dirty="0"/>
              <a:t>ST2S</a:t>
            </a:r>
            <a:r>
              <a:rPr lang="fr-FR" sz="1600" dirty="0"/>
              <a:t>, santé et social</a:t>
            </a:r>
          </a:p>
          <a:p>
            <a:r>
              <a:rPr lang="fr-FR" sz="1600" dirty="0"/>
              <a:t>Bac </a:t>
            </a:r>
            <a:r>
              <a:rPr lang="fr-FR" sz="1600" b="1" dirty="0"/>
              <a:t>STMG</a:t>
            </a:r>
            <a:r>
              <a:rPr lang="fr-FR" sz="1600" dirty="0"/>
              <a:t>, management et gestion</a:t>
            </a:r>
          </a:p>
          <a:p>
            <a:r>
              <a:rPr lang="fr-FR" sz="1600" dirty="0"/>
              <a:t>Bac </a:t>
            </a:r>
            <a:r>
              <a:rPr lang="fr-FR" sz="1600" b="1" dirty="0" smtClean="0"/>
              <a:t>STHR, </a:t>
            </a:r>
            <a:r>
              <a:rPr lang="fr-FR" sz="1600" dirty="0" smtClean="0"/>
              <a:t>technologies </a:t>
            </a:r>
            <a:r>
              <a:rPr lang="fr-FR" sz="1600" dirty="0"/>
              <a:t>de l’hôtellerie et de la restauration</a:t>
            </a:r>
          </a:p>
          <a:p>
            <a:r>
              <a:rPr lang="fr-FR" sz="1600" dirty="0"/>
              <a:t>Bac </a:t>
            </a:r>
            <a:r>
              <a:rPr lang="fr-FR" sz="1600" b="1" dirty="0"/>
              <a:t>TMD</a:t>
            </a:r>
            <a:r>
              <a:rPr lang="fr-FR" sz="1600" dirty="0"/>
              <a:t>, Techniques de la musique et de la danse</a:t>
            </a:r>
          </a:p>
          <a:p>
            <a:r>
              <a:rPr lang="fr-FR" sz="1600" b="1" dirty="0"/>
              <a:t>Bac STAV</a:t>
            </a:r>
            <a:r>
              <a:rPr lang="fr-FR" sz="1600" dirty="0"/>
              <a:t>, technologies de l'agronomie et du vivant (dans les lycées agricoles)</a:t>
            </a:r>
          </a:p>
        </p:txBody>
      </p:sp>
    </p:spTree>
    <p:extLst>
      <p:ext uri="{BB962C8B-B14F-4D97-AF65-F5344CB8AC3E}">
        <p14:creationId xmlns:p14="http://schemas.microsoft.com/office/powerpoint/2010/main" val="10888047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9755060-407B-4BA3-9693-FA43109E1D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701</Words>
  <Application>Microsoft Office PowerPoint</Application>
  <PresentationFormat>Affichage à l'écran (4:3)</PresentationFormat>
  <Paragraphs>283</Paragraphs>
  <Slides>21</Slides>
  <Notes>3</Notes>
  <HiddenSlides>0</HiddenSlides>
  <MMClips>4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Tw Cen MT</vt:lpstr>
      <vt:lpstr>Wingdings</vt:lpstr>
      <vt:lpstr>Wingdings 2</vt:lpstr>
      <vt:lpstr>Médian</vt:lpstr>
      <vt:lpstr>La formation après la 3è</vt:lpstr>
      <vt:lpstr>A quoi sert la seconde ?</vt:lpstr>
      <vt:lpstr>Choisir sa seconde</vt:lpstr>
      <vt:lpstr>Les familles et les filières professionnelles</vt:lpstr>
      <vt:lpstr>DES EXEMPLES</vt:lpstr>
      <vt:lpstr>La 1ère année de CAP (1, 2 ou 3 ans)</vt:lpstr>
      <vt:lpstr>La 2nde professionnelle pour le bac professionnel (3 ans)</vt:lpstr>
      <vt:lpstr>La 2nde générale et technologique </vt:lpstr>
      <vt:lpstr>Après la seconde</vt:lpstr>
      <vt:lpstr>Lycée DON BOSCO</vt:lpstr>
      <vt:lpstr>Lycée HAUTE-FOLLIS</vt:lpstr>
      <vt:lpstr>Lycée  ROCHEFEUILLE</vt:lpstr>
      <vt:lpstr>Lycée d’ORION</vt:lpstr>
      <vt:lpstr>Lycée ST MICHEL – R. SCHUMAN</vt:lpstr>
      <vt:lpstr>Lycée d’AVESNIERES</vt:lpstr>
      <vt:lpstr>Lycée de l’IMMACULÉE CONCEPTION</vt:lpstr>
      <vt:lpstr>Les dates de portes ouvertes</vt:lpstr>
      <vt:lpstr>Avez-vous des questions ? </vt:lpstr>
      <vt:lpstr>La philosophie des spécialités La philosophie de l’orientation : pour quel projet de vie ?</vt:lpstr>
      <vt:lpstr>Les options de 1ère et terminale</vt:lpstr>
      <vt:lpstr>Le bac 2021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2014-10-27T14:47:21Z</dcterms:created>
  <dcterms:modified xsi:type="dcterms:W3CDTF">2018-12-06T13:33:32Z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